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405" r:id="rId2"/>
    <p:sldId id="406" r:id="rId3"/>
    <p:sldId id="407" r:id="rId4"/>
    <p:sldId id="427" r:id="rId5"/>
    <p:sldId id="428" r:id="rId6"/>
    <p:sldId id="413" r:id="rId7"/>
    <p:sldId id="410" r:id="rId8"/>
    <p:sldId id="429" r:id="rId9"/>
    <p:sldId id="409" r:id="rId10"/>
    <p:sldId id="418" r:id="rId11"/>
    <p:sldId id="426" r:id="rId12"/>
    <p:sldId id="416" r:id="rId13"/>
    <p:sldId id="419" r:id="rId14"/>
    <p:sldId id="420" r:id="rId15"/>
    <p:sldId id="425" r:id="rId16"/>
    <p:sldId id="421" r:id="rId17"/>
    <p:sldId id="422" r:id="rId18"/>
    <p:sldId id="423" r:id="rId19"/>
    <p:sldId id="402" r:id="rId20"/>
    <p:sldId id="403" r:id="rId21"/>
    <p:sldId id="400" r:id="rId22"/>
    <p:sldId id="415" r:id="rId23"/>
    <p:sldId id="412" r:id="rId24"/>
    <p:sldId id="39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0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13626" y="1983028"/>
            <a:ext cx="6972578" cy="1063067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200" b="1" i="1">
                <a:solidFill>
                  <a:srgbClr val="262626"/>
                </a:solidFill>
              </a:rPr>
              <a:t>YOUTUBE </a:t>
            </a:r>
            <a:r>
              <a:rPr lang="ko-KR" altLang="en-US" sz="3200" b="1" i="1">
                <a:solidFill>
                  <a:srgbClr val="262626"/>
                </a:solidFill>
              </a:rPr>
              <a:t>댓글 수집 시각화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262626"/>
                </a:solidFill>
              </a:rPr>
              <a:t>Selenium, Konlpy,</a:t>
            </a:r>
            <a:r>
              <a:rPr lang="ko-KR" altLang="en-US" sz="1100" b="1">
                <a:solidFill>
                  <a:srgbClr val="262626"/>
                </a:solidFill>
              </a:rPr>
              <a:t> </a:t>
            </a:r>
            <a:r>
              <a:rPr lang="en-US" altLang="ko-KR" sz="1100" b="1">
                <a:solidFill>
                  <a:srgbClr val="262626"/>
                </a:solidFill>
              </a:rPr>
              <a:t>WebDriver_Manager, Pandas, BeautifulSoup4,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682691" y="2069251"/>
            <a:ext cx="1287598" cy="929440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76000" y="3429000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776000" y="3429000"/>
            <a:ext cx="100241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783966" y="357074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335748" y="3876437"/>
            <a:ext cx="3101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262626"/>
                </a:solidFill>
              </a:rPr>
              <a:t>대우직업능력개발원 </a:t>
            </a:r>
            <a:r>
              <a:rPr lang="en-US" altLang="ko-KR" sz="1400" dirty="0">
                <a:solidFill>
                  <a:srgbClr val="262626"/>
                </a:solidFill>
              </a:rPr>
              <a:t>4</a:t>
            </a:r>
            <a:r>
              <a:rPr lang="ko-KR" altLang="en-US" sz="1400" dirty="0">
                <a:solidFill>
                  <a:srgbClr val="262626"/>
                </a:solidFill>
              </a:rPr>
              <a:t>팀 </a:t>
            </a:r>
            <a:r>
              <a:rPr lang="en-US" altLang="ko-KR" sz="1400" b="1" dirty="0">
                <a:solidFill>
                  <a:srgbClr val="262626"/>
                </a:solidFill>
              </a:rPr>
              <a:t>TEAM </a:t>
            </a:r>
            <a:r>
              <a:rPr lang="ko-KR" altLang="en-US" sz="1400" b="1" dirty="0">
                <a:solidFill>
                  <a:srgbClr val="262626"/>
                </a:solidFill>
              </a:rPr>
              <a:t>임대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92020" y="5667274"/>
            <a:ext cx="1156200" cy="358775"/>
          </a:xfrm>
          <a:prstGeom prst="roundRect">
            <a:avLst>
              <a:gd name="adj" fmla="val 0"/>
            </a:avLst>
          </a:prstGeom>
          <a:solidFill>
            <a:srgbClr val="262626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</a:rPr>
              <a:t>START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2128166" y="2335761"/>
            <a:ext cx="448235" cy="43530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4897" y="568459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3425541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272938"/>
                </a:solidFill>
              </a:rPr>
              <a:t>-</a:t>
            </a:r>
            <a:r>
              <a:rPr lang="ko-KR" altLang="en-US" sz="2000" i="1" kern="0">
                <a:solidFill>
                  <a:srgbClr val="272938"/>
                </a:solidFill>
              </a:rPr>
              <a:t> </a:t>
            </a:r>
            <a:r>
              <a:rPr lang="en-US" altLang="ko-KR" sz="2000" i="1" kern="0">
                <a:solidFill>
                  <a:srgbClr val="272938"/>
                </a:solidFill>
              </a:rPr>
              <a:t>checker_module()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rcRect b="55420"/>
          <a:stretch>
            <a:fillRect/>
          </a:stretch>
        </p:blipFill>
        <p:spPr>
          <a:xfrm>
            <a:off x="635920" y="1346487"/>
            <a:ext cx="4764003" cy="4806711"/>
          </a:xfrm>
          <a:prstGeom prst="rect">
            <a:avLst/>
          </a:prstGeom>
        </p:spPr>
      </p:pic>
      <p:sp>
        <p:nvSpPr>
          <p:cNvPr id="74" name="직사각형 12"/>
          <p:cNvSpPr/>
          <p:nvPr/>
        </p:nvSpPr>
        <p:spPr>
          <a:xfrm>
            <a:off x="3976585" y="1544326"/>
            <a:ext cx="3149645" cy="871614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라이브러리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설치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유무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확인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후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설치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하는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함수</a:t>
            </a:r>
            <a:endParaRPr kumimoji="0" lang="en-US" altLang="ko-KR" sz="1700" b="1" i="1" u="none" strike="noStrike" kern="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rcRect t="44550"/>
          <a:stretch>
            <a:fillRect/>
          </a:stretch>
        </p:blipFill>
        <p:spPr>
          <a:xfrm>
            <a:off x="7213183" y="994610"/>
            <a:ext cx="4483266" cy="56260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0EE003-E2B0-4AFF-96E1-3C6540CBCD9B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98101092-E328-4280-8B17-B6754739850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9">
              <a:extLst>
                <a:ext uri="{FF2B5EF4-FFF2-40B4-BE49-F238E27FC236}">
                  <a16:creationId xmlns:a16="http://schemas.microsoft.com/office/drawing/2014/main" id="{8F084113-68A8-4137-8A96-2B8A8E560288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0">
              <a:extLst>
                <a:ext uri="{FF2B5EF4-FFF2-40B4-BE49-F238E27FC236}">
                  <a16:creationId xmlns:a16="http://schemas.microsoft.com/office/drawing/2014/main" id="{8F4C7BFC-D254-4E19-98B9-E636E767C143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9" name="모서리가 둥근 직사각형 11">
              <a:extLst>
                <a:ext uri="{FF2B5EF4-FFF2-40B4-BE49-F238E27FC236}">
                  <a16:creationId xmlns:a16="http://schemas.microsoft.com/office/drawing/2014/main" id="{52FA5DB3-3CB8-4364-AC0A-9A18D6A3A953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73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3727776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272938"/>
                </a:solidFill>
              </a:rPr>
              <a:t>- checker_required_folder()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2342" y="1222709"/>
            <a:ext cx="6496050" cy="551497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3373" y="1725027"/>
            <a:ext cx="3105150" cy="2686050"/>
          </a:xfrm>
          <a:prstGeom prst="rect">
            <a:avLst/>
          </a:prstGeom>
        </p:spPr>
      </p:pic>
      <p:sp>
        <p:nvSpPr>
          <p:cNvPr id="97" name="직사각형 12"/>
          <p:cNvSpPr/>
          <p:nvPr/>
        </p:nvSpPr>
        <p:spPr>
          <a:xfrm>
            <a:off x="1157183" y="4720665"/>
            <a:ext cx="3570751" cy="87010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필수 디렉토리 </a:t>
            </a:r>
            <a:r>
              <a:rPr kumimoji="0" lang="ko-KR" altLang="en-US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유뮤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확인 후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디렉토리가 없다면 생성하는 함수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AFD953-D731-4B02-BCF2-83F70A9DAF63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C1580C3-9657-48D6-9959-936D6093ECAC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446AD586-C0E9-40F6-A1B0-21374D0B626C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8471AA8F-340B-47EA-BBA9-CBC788F93061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61948F21-DA03-4A54-BD4D-28E4F04F47A3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8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288" y="1445794"/>
            <a:ext cx="3105150" cy="26860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4552467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272938"/>
                </a:solidFill>
              </a:rPr>
              <a:t>- checker_required_folder()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8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3918" y="4484185"/>
            <a:ext cx="1900279" cy="1839952"/>
          </a:xfrm>
          <a:prstGeom prst="rect">
            <a:avLst/>
          </a:prstGeom>
        </p:spPr>
      </p:pic>
      <p:pic>
        <p:nvPicPr>
          <p:cNvPr id="79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1495" y="3094249"/>
            <a:ext cx="3490531" cy="1458933"/>
          </a:xfrm>
          <a:prstGeom prst="rect">
            <a:avLst/>
          </a:prstGeom>
        </p:spPr>
      </p:pic>
      <p:pic>
        <p:nvPicPr>
          <p:cNvPr id="8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74604" y="2125899"/>
            <a:ext cx="3163152" cy="4060337"/>
          </a:xfrm>
          <a:prstGeom prst="rect">
            <a:avLst/>
          </a:prstGeom>
        </p:spPr>
      </p:pic>
      <p:sp>
        <p:nvSpPr>
          <p:cNvPr id="81" name="직사각형 68"/>
          <p:cNvSpPr/>
          <p:nvPr/>
        </p:nvSpPr>
        <p:spPr>
          <a:xfrm>
            <a:off x="2743030" y="2381095"/>
            <a:ext cx="847855" cy="319627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직사각형 12"/>
          <p:cNvSpPr/>
          <p:nvPr/>
        </p:nvSpPr>
        <p:spPr>
          <a:xfrm>
            <a:off x="2676525" y="4703022"/>
            <a:ext cx="3320092" cy="125161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comment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영상의 정보와 가공된 댓글을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 저장한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csv 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</a:t>
            </a:r>
          </a:p>
        </p:txBody>
      </p:sp>
      <p:sp>
        <p:nvSpPr>
          <p:cNvPr id="83" name="직사각형 12"/>
          <p:cNvSpPr/>
          <p:nvPr/>
        </p:nvSpPr>
        <p:spPr>
          <a:xfrm>
            <a:off x="6235761" y="4523237"/>
            <a:ext cx="2237251" cy="385774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comment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디렉토리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  <a:endParaRPr kumimoji="0" lang="en-US" altLang="ko-KR" sz="1300" b="1" i="1" u="none" strike="noStrike" kern="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4" name="직사각형 12"/>
          <p:cNvSpPr/>
          <p:nvPr/>
        </p:nvSpPr>
        <p:spPr>
          <a:xfrm>
            <a:off x="9757612" y="1641543"/>
            <a:ext cx="1455199" cy="38637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 csv 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 내부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85" name="직사각형 68"/>
          <p:cNvSpPr/>
          <p:nvPr/>
        </p:nvSpPr>
        <p:spPr>
          <a:xfrm>
            <a:off x="953148" y="4716124"/>
            <a:ext cx="1466303" cy="457933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3BEDB2-F5EF-4AB6-94F9-BB2E278AE989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DE12BDE2-8AB1-4DD2-A686-FB1CDD2B3E9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3" name="모서리가 둥근 직사각형 9">
              <a:extLst>
                <a:ext uri="{FF2B5EF4-FFF2-40B4-BE49-F238E27FC236}">
                  <a16:creationId xmlns:a16="http://schemas.microsoft.com/office/drawing/2014/main" id="{6CB0E2A1-35ED-4E6A-994E-04435E24DF75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0B40EE5F-8AA6-4A8C-9D2B-3AAB7CCA38B5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5" name="모서리가 둥근 직사각형 11">
              <a:extLst>
                <a:ext uri="{FF2B5EF4-FFF2-40B4-BE49-F238E27FC236}">
                  <a16:creationId xmlns:a16="http://schemas.microsoft.com/office/drawing/2014/main" id="{B327ABCC-E83F-40C3-B46D-B08C863DB55D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6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3398" y="1913237"/>
            <a:ext cx="6864869" cy="34509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5138830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272938"/>
                </a:solidFill>
              </a:rPr>
              <a:t>- checker_required_folder()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8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8786" y="4221537"/>
            <a:ext cx="1900279" cy="1839952"/>
          </a:xfrm>
          <a:prstGeom prst="rect">
            <a:avLst/>
          </a:prstGeom>
        </p:spPr>
      </p:pic>
      <p:sp>
        <p:nvSpPr>
          <p:cNvPr id="81" name="직사각형 68"/>
          <p:cNvSpPr/>
          <p:nvPr/>
        </p:nvSpPr>
        <p:spPr>
          <a:xfrm>
            <a:off x="1160459" y="4875912"/>
            <a:ext cx="1108197" cy="53120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직사각형 12"/>
          <p:cNvSpPr/>
          <p:nvPr/>
        </p:nvSpPr>
        <p:spPr>
          <a:xfrm>
            <a:off x="2324591" y="5141513"/>
            <a:ext cx="3671013" cy="125161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img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comment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디렉토리의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파일을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시각화한 이미지 파일</a:t>
            </a:r>
          </a:p>
        </p:txBody>
      </p:sp>
      <p:sp>
        <p:nvSpPr>
          <p:cNvPr id="83" name="직사각형 12"/>
          <p:cNvSpPr/>
          <p:nvPr/>
        </p:nvSpPr>
        <p:spPr>
          <a:xfrm>
            <a:off x="9300946" y="5017580"/>
            <a:ext cx="1826171" cy="385775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img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6828" y="1512212"/>
            <a:ext cx="3105150" cy="2686050"/>
          </a:xfrm>
          <a:prstGeom prst="rect">
            <a:avLst/>
          </a:prstGeom>
        </p:spPr>
      </p:pic>
      <p:sp>
        <p:nvSpPr>
          <p:cNvPr id="88" name="직사각형 68"/>
          <p:cNvSpPr/>
          <p:nvPr/>
        </p:nvSpPr>
        <p:spPr>
          <a:xfrm>
            <a:off x="2754286" y="3762291"/>
            <a:ext cx="831894" cy="244776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77D3D6-873D-4B7E-91EB-977148C8A5E0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43DB045B-7749-4F8B-8BC3-BCBB8CD52D0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1" name="모서리가 둥근 직사각형 9">
              <a:extLst>
                <a:ext uri="{FF2B5EF4-FFF2-40B4-BE49-F238E27FC236}">
                  <a16:creationId xmlns:a16="http://schemas.microsoft.com/office/drawing/2014/main" id="{87B6F9D3-1515-440B-908C-21850F47453B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41193D5C-2D88-4B46-87C1-2469EDA9685E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3" name="모서리가 둥근 직사각형 11">
              <a:extLst>
                <a:ext uri="{FF2B5EF4-FFF2-40B4-BE49-F238E27FC236}">
                  <a16:creationId xmlns:a16="http://schemas.microsoft.com/office/drawing/2014/main" id="{0FA883DF-5E57-4F63-9991-37A3E369FA09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1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3964" y="1944416"/>
            <a:ext cx="3826138" cy="962925"/>
          </a:xfrm>
          <a:prstGeom prst="rect">
            <a:avLst/>
          </a:prstGeom>
        </p:spPr>
      </p:pic>
      <p:pic>
        <p:nvPicPr>
          <p:cNvPr id="88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7615" y="3192303"/>
            <a:ext cx="4320383" cy="945882"/>
          </a:xfrm>
          <a:prstGeom prst="rect">
            <a:avLst/>
          </a:prstGeom>
        </p:spPr>
      </p:pic>
      <p:pic>
        <p:nvPicPr>
          <p:cNvPr id="89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1253" y="4282666"/>
            <a:ext cx="3902830" cy="945882"/>
          </a:xfrm>
          <a:prstGeom prst="rect">
            <a:avLst/>
          </a:prstGeom>
        </p:spPr>
      </p:pic>
      <p:pic>
        <p:nvPicPr>
          <p:cNvPr id="90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58902" y="5389998"/>
            <a:ext cx="4303339" cy="962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587086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272938"/>
                </a:solidFill>
              </a:rPr>
              <a:t>- checker_required_folder()</a:t>
            </a:r>
          </a:p>
        </p:txBody>
      </p:sp>
      <p:pic>
        <p:nvPicPr>
          <p:cNvPr id="78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202" y="4696982"/>
            <a:ext cx="1900279" cy="1839952"/>
          </a:xfrm>
          <a:prstGeom prst="rect">
            <a:avLst/>
          </a:prstGeom>
        </p:spPr>
      </p:pic>
      <p:sp>
        <p:nvSpPr>
          <p:cNvPr id="81" name="직사각형 68"/>
          <p:cNvSpPr/>
          <p:nvPr/>
        </p:nvSpPr>
        <p:spPr>
          <a:xfrm>
            <a:off x="623047" y="5782783"/>
            <a:ext cx="1373798" cy="53120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직사각형 12"/>
          <p:cNvSpPr/>
          <p:nvPr/>
        </p:nvSpPr>
        <p:spPr>
          <a:xfrm>
            <a:off x="1266510" y="4313965"/>
            <a:ext cx="3510592" cy="124587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nocomment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댓글을 수집하지 않은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영상의 정보만 수집한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csv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</a:t>
            </a:r>
          </a:p>
        </p:txBody>
      </p:sp>
      <p:pic>
        <p:nvPicPr>
          <p:cNvPr id="86" name="그림 7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51082" y="2284124"/>
            <a:ext cx="2749592" cy="3356015"/>
          </a:xfrm>
          <a:prstGeom prst="rect">
            <a:avLst/>
          </a:prstGeom>
        </p:spPr>
      </p:pic>
      <p:sp>
        <p:nvSpPr>
          <p:cNvPr id="83" name="직사각형 12"/>
          <p:cNvSpPr/>
          <p:nvPr/>
        </p:nvSpPr>
        <p:spPr>
          <a:xfrm>
            <a:off x="4842019" y="5660089"/>
            <a:ext cx="2507961" cy="38638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nocomment 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디렉토리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91" name="직사각형 12"/>
          <p:cNvSpPr/>
          <p:nvPr/>
        </p:nvSpPr>
        <p:spPr>
          <a:xfrm>
            <a:off x="9140305" y="1471096"/>
            <a:ext cx="1425118" cy="385877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파일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1485" y="1456966"/>
            <a:ext cx="3105150" cy="2686050"/>
          </a:xfrm>
          <a:prstGeom prst="rect">
            <a:avLst/>
          </a:prstGeom>
        </p:spPr>
      </p:pic>
      <p:sp>
        <p:nvSpPr>
          <p:cNvPr id="94" name="직사각형 68"/>
          <p:cNvSpPr/>
          <p:nvPr/>
        </p:nvSpPr>
        <p:spPr>
          <a:xfrm>
            <a:off x="2295298" y="3150582"/>
            <a:ext cx="932640" cy="29057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01EAA4-82D0-4646-904A-C233E2C13FEB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D96EBE9D-93B2-4112-8A06-6DE55918009E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044D7A21-E12D-46EE-97F1-6B06F8BDF037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6" name="모서리가 둥근 직사각형 10">
              <a:extLst>
                <a:ext uri="{FF2B5EF4-FFF2-40B4-BE49-F238E27FC236}">
                  <a16:creationId xmlns:a16="http://schemas.microsoft.com/office/drawing/2014/main" id="{7D035D25-50FC-4B8E-AB97-2828783911DF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7" name="모서리가 둥근 직사각형 11">
              <a:extLst>
                <a:ext uri="{FF2B5EF4-FFF2-40B4-BE49-F238E27FC236}">
                  <a16:creationId xmlns:a16="http://schemas.microsoft.com/office/drawing/2014/main" id="{1AEEA6B6-DE88-4341-8C29-CB090CB31135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45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680506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272938"/>
                </a:solidFill>
              </a:rPr>
              <a:t>-</a:t>
            </a:r>
            <a:r>
              <a:rPr lang="en-US" altLang="ko-KR" sz="2000" b="1" i="1" kern="0">
                <a:solidFill>
                  <a:srgbClr val="272938"/>
                </a:solidFill>
              </a:rPr>
              <a:t> </a:t>
            </a:r>
            <a:r>
              <a:rPr lang="en-US" altLang="ko-KR" sz="2000" i="1" kern="0">
                <a:solidFill>
                  <a:srgbClr val="272938"/>
                </a:solidFill>
              </a:rPr>
              <a:t>main()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ED02FA-882D-4267-A064-C53CA82F3C84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17C8B536-42DC-4553-A211-0FB2D0C97557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5AC8A666-7C79-48EC-B4E4-1BD34AB367C3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A7D6DE1E-F1E2-4474-84B0-0126C31B636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D7F9A17A-9BB6-4F49-BD52-1D71AAD9E6CD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A9B442A-6A5C-42A5-AABA-467FFAD2D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4"/>
          <a:stretch/>
        </p:blipFill>
        <p:spPr>
          <a:xfrm>
            <a:off x="4530140" y="1285988"/>
            <a:ext cx="6800160" cy="5216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0298F4-255F-4820-9607-500228AF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"/>
          <a:stretch/>
        </p:blipFill>
        <p:spPr>
          <a:xfrm>
            <a:off x="583022" y="2081253"/>
            <a:ext cx="3686752" cy="2296435"/>
          </a:xfrm>
          <a:prstGeom prst="rect">
            <a:avLst/>
          </a:prstGeom>
        </p:spPr>
      </p:pic>
      <p:sp>
        <p:nvSpPr>
          <p:cNvPr id="72" name="직사각형 12"/>
          <p:cNvSpPr/>
          <p:nvPr/>
        </p:nvSpPr>
        <p:spPr>
          <a:xfrm>
            <a:off x="7829245" y="1931555"/>
            <a:ext cx="3280961" cy="1269578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webdriver_manager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를 통해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크롬 드라이버 버전 맞춤 자동 다운로드</a:t>
            </a:r>
          </a:p>
        </p:txBody>
      </p:sp>
      <p:sp>
        <p:nvSpPr>
          <p:cNvPr id="74" name="직사각형 12"/>
          <p:cNvSpPr/>
          <p:nvPr/>
        </p:nvSpPr>
        <p:spPr>
          <a:xfrm>
            <a:off x="7609154" y="4291656"/>
            <a:ext cx="3721145" cy="868104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keywordurl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에서 가져온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keyword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를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url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의 검색창에서 검색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A5B36E-707F-466A-AB6B-C4279DE44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846" t="31855"/>
          <a:stretch/>
        </p:blipFill>
        <p:spPr>
          <a:xfrm>
            <a:off x="6199098" y="3429000"/>
            <a:ext cx="555476" cy="228116"/>
          </a:xfrm>
          <a:prstGeom prst="rect">
            <a:avLst/>
          </a:prstGeom>
        </p:spPr>
      </p:pic>
      <p:sp>
        <p:nvSpPr>
          <p:cNvPr id="36" name="직사각형 12">
            <a:extLst>
              <a:ext uri="{FF2B5EF4-FFF2-40B4-BE49-F238E27FC236}">
                <a16:creationId xmlns:a16="http://schemas.microsoft.com/office/drawing/2014/main" id="{4DCE18EE-6D0D-45AA-86D2-6343EACB4405}"/>
              </a:ext>
            </a:extLst>
          </p:cNvPr>
          <p:cNvSpPr/>
          <p:nvPr/>
        </p:nvSpPr>
        <p:spPr>
          <a:xfrm>
            <a:off x="1042481" y="4387885"/>
            <a:ext cx="2521115" cy="877163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모듈 설치 여부 체크 후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main()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실행</a:t>
            </a:r>
          </a:p>
        </p:txBody>
      </p:sp>
      <p:sp>
        <p:nvSpPr>
          <p:cNvPr id="37" name="직사각형 68">
            <a:extLst>
              <a:ext uri="{FF2B5EF4-FFF2-40B4-BE49-F238E27FC236}">
                <a16:creationId xmlns:a16="http://schemas.microsoft.com/office/drawing/2014/main" id="{C827A267-F5DB-404F-ACC2-9BF012871996}"/>
              </a:ext>
            </a:extLst>
          </p:cNvPr>
          <p:cNvSpPr/>
          <p:nvPr/>
        </p:nvSpPr>
        <p:spPr>
          <a:xfrm>
            <a:off x="4726361" y="5095565"/>
            <a:ext cx="2362336" cy="476447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4516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7574506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b="0" i="1" kern="0">
                <a:solidFill>
                  <a:srgbClr val="272938"/>
                </a:solidFill>
              </a:rPr>
              <a:t>- get_comment()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8306A1-D47E-4314-B0BE-7F6238380003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A3F3FEA2-9074-44EF-9DA8-C67856D47F30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81F3BE56-FF8F-4CF5-AF51-11AFC939C27C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50F0F81C-0AB9-448C-9DE6-8968CB276D34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F1FD952A-6F31-43D0-9F6A-1A6B2AE9F933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2FD8B26-2ED7-42F9-9485-C4691030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2" y="1535382"/>
            <a:ext cx="7299113" cy="47208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6026B4-B1A1-4DD9-86AA-9493DE8DE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6439"/>
          <a:stretch/>
        </p:blipFill>
        <p:spPr>
          <a:xfrm>
            <a:off x="7758834" y="1377809"/>
            <a:ext cx="3999913" cy="5215582"/>
          </a:xfrm>
          <a:prstGeom prst="rect">
            <a:avLst/>
          </a:prstGeom>
        </p:spPr>
      </p:pic>
      <p:sp>
        <p:nvSpPr>
          <p:cNvPr id="72" name="직사각형 12"/>
          <p:cNvSpPr/>
          <p:nvPr/>
        </p:nvSpPr>
        <p:spPr>
          <a:xfrm>
            <a:off x="4458759" y="1965418"/>
            <a:ext cx="2316079" cy="479184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댓글을 수집하는 함수</a:t>
            </a:r>
          </a:p>
        </p:txBody>
      </p:sp>
      <p:sp>
        <p:nvSpPr>
          <p:cNvPr id="27" name="직사각형 68">
            <a:extLst>
              <a:ext uri="{FF2B5EF4-FFF2-40B4-BE49-F238E27FC236}">
                <a16:creationId xmlns:a16="http://schemas.microsoft.com/office/drawing/2014/main" id="{CB20C6BC-CDBD-4E29-B598-52ACB40AA271}"/>
              </a:ext>
            </a:extLst>
          </p:cNvPr>
          <p:cNvSpPr/>
          <p:nvPr/>
        </p:nvSpPr>
        <p:spPr>
          <a:xfrm>
            <a:off x="8065252" y="2119668"/>
            <a:ext cx="1383384" cy="33896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직사각형 68">
            <a:extLst>
              <a:ext uri="{FF2B5EF4-FFF2-40B4-BE49-F238E27FC236}">
                <a16:creationId xmlns:a16="http://schemas.microsoft.com/office/drawing/2014/main" id="{AEB1445F-DB57-4866-BF56-2DFA2F0E3438}"/>
              </a:ext>
            </a:extLst>
          </p:cNvPr>
          <p:cNvSpPr/>
          <p:nvPr/>
        </p:nvSpPr>
        <p:spPr>
          <a:xfrm>
            <a:off x="8083427" y="4226705"/>
            <a:ext cx="1916249" cy="33896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927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EC7C6D-D916-48A2-82C7-4BD88AE3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47" y="1394660"/>
            <a:ext cx="4883431" cy="519912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8" y="900761"/>
            <a:ext cx="8252841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</a:t>
            </a:r>
            <a:r>
              <a:rPr lang="ko-KR" altLang="en-US" sz="2000" b="0" i="1" kern="0">
                <a:solidFill>
                  <a:srgbClr val="272938"/>
                </a:solidFill>
              </a:rPr>
              <a:t> </a:t>
            </a:r>
            <a:r>
              <a:rPr lang="en-US" altLang="ko-KR" sz="2000" b="0" i="1" kern="0">
                <a:solidFill>
                  <a:srgbClr val="272938"/>
                </a:solidFill>
              </a:rPr>
              <a:t>-</a:t>
            </a:r>
            <a:r>
              <a:rPr lang="ko-KR" altLang="en-US" sz="2000" b="0" i="1" kern="0">
                <a:solidFill>
                  <a:srgbClr val="272938"/>
                </a:solidFill>
              </a:rPr>
              <a:t> </a:t>
            </a:r>
            <a:r>
              <a:rPr lang="en-US" altLang="ko-KR" sz="2000" b="0" i="1" kern="0">
                <a:solidFill>
                  <a:srgbClr val="272938"/>
                </a:solidFill>
              </a:rPr>
              <a:t>scroll_down()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2" name="직사각형 12"/>
          <p:cNvSpPr/>
          <p:nvPr/>
        </p:nvSpPr>
        <p:spPr>
          <a:xfrm>
            <a:off x="5547055" y="5158973"/>
            <a:ext cx="4001884" cy="872215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 수집을 위해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자동으로 최하단으로 스크롤하는 함수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7027" y="2980271"/>
            <a:ext cx="4105848" cy="666843"/>
          </a:xfrm>
          <a:prstGeom prst="rect">
            <a:avLst/>
          </a:prstGeom>
        </p:spPr>
      </p:pic>
      <p:sp>
        <p:nvSpPr>
          <p:cNvPr id="80" name="직사각형 12"/>
          <p:cNvSpPr/>
          <p:nvPr/>
        </p:nvSpPr>
        <p:spPr>
          <a:xfrm>
            <a:off x="7208027" y="3708401"/>
            <a:ext cx="3290016" cy="478683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5B9BD5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get_comment 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함수에서 사용됨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919DAC-A5CA-4C35-83BE-3FFA885D0279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A1CDE00-212B-499C-B31C-CD7CDD27703F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9">
              <a:extLst>
                <a:ext uri="{FF2B5EF4-FFF2-40B4-BE49-F238E27FC236}">
                  <a16:creationId xmlns:a16="http://schemas.microsoft.com/office/drawing/2014/main" id="{A9D3FF59-A7A2-45F8-B159-C66DEB9EA5AE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9" name="모서리가 둥근 직사각형 10">
              <a:extLst>
                <a:ext uri="{FF2B5EF4-FFF2-40B4-BE49-F238E27FC236}">
                  <a16:creationId xmlns:a16="http://schemas.microsoft.com/office/drawing/2014/main" id="{B8E4D5CD-69B9-4797-A62D-25B689A960A4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0" name="모서리가 둥근 직사각형 11">
              <a:extLst>
                <a:ext uri="{FF2B5EF4-FFF2-40B4-BE49-F238E27FC236}">
                  <a16:creationId xmlns:a16="http://schemas.microsoft.com/office/drawing/2014/main" id="{B2384A94-47A3-46D0-BF09-4C76656336B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2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00512-B438-48C4-A203-877D116FF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7" y="1497380"/>
            <a:ext cx="6601878" cy="506700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9122182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프로젝트 주요 기능 </a:t>
            </a:r>
            <a:r>
              <a:rPr lang="en-US" altLang="ko-KR" sz="2000" b="0" i="1" kern="0">
                <a:solidFill>
                  <a:srgbClr val="272938"/>
                </a:solidFill>
              </a:rPr>
              <a:t>- </a:t>
            </a:r>
            <a:r>
              <a:rPr lang="en-US" altLang="ko-KR" sz="2000" b="1" i="1" kern="0">
                <a:solidFill>
                  <a:srgbClr val="FF0000"/>
                </a:solidFill>
              </a:rPr>
              <a:t>mrphl_anlys()</a:t>
            </a:r>
          </a:p>
        </p:txBody>
      </p:sp>
      <p:sp>
        <p:nvSpPr>
          <p:cNvPr id="72" name="직사각형 12"/>
          <p:cNvSpPr/>
          <p:nvPr/>
        </p:nvSpPr>
        <p:spPr>
          <a:xfrm>
            <a:off x="5509795" y="5360620"/>
            <a:ext cx="3550700" cy="877163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수집된 댓글의 데이터 처리를 위해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형태소를 분석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하는 함수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1166" y="2358305"/>
            <a:ext cx="4667901" cy="1257475"/>
          </a:xfrm>
          <a:prstGeom prst="rect">
            <a:avLst/>
          </a:prstGeom>
        </p:spPr>
      </p:pic>
      <p:sp>
        <p:nvSpPr>
          <p:cNvPr id="80" name="직사각형 12"/>
          <p:cNvSpPr/>
          <p:nvPr/>
        </p:nvSpPr>
        <p:spPr>
          <a:xfrm>
            <a:off x="8083120" y="3615780"/>
            <a:ext cx="3290016" cy="478683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5B9BD5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get_comment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함수에서 사용됨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717AF8-E42E-4E6C-9F17-26A0B537E454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61EF2D18-D1CD-452D-836D-7EEB6663A206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46921BBC-9204-4E6D-B894-A8FA2F979B2D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0" name="모서리가 둥근 직사각형 10">
              <a:extLst>
                <a:ext uri="{FF2B5EF4-FFF2-40B4-BE49-F238E27FC236}">
                  <a16:creationId xmlns:a16="http://schemas.microsoft.com/office/drawing/2014/main" id="{D1CF86CA-EBCC-4F05-BD40-2BE36BA4F13F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1" name="모서리가 둥근 직사각형 11">
              <a:extLst>
                <a:ext uri="{FF2B5EF4-FFF2-40B4-BE49-F238E27FC236}">
                  <a16:creationId xmlns:a16="http://schemas.microsoft.com/office/drawing/2014/main" id="{DFCDF6B3-6CD7-41CB-A018-A2014FDFCD6D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86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-48850" y="-42741"/>
            <a:ext cx="12263220" cy="6943481"/>
          </a:xfrm>
          <a:prstGeom prst="corner">
            <a:avLst>
              <a:gd name="adj1" fmla="val 13937"/>
              <a:gd name="adj2" fmla="val 3645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889" y="6179274"/>
            <a:ext cx="415366" cy="415366"/>
            <a:chOff x="306039" y="6254690"/>
            <a:chExt cx="415366" cy="415366"/>
          </a:xfrm>
        </p:grpSpPr>
        <p:sp>
          <p:nvSpPr>
            <p:cNvPr id="7" name="타원 6"/>
            <p:cNvSpPr/>
            <p:nvPr/>
          </p:nvSpPr>
          <p:spPr>
            <a:xfrm>
              <a:off x="306039" y="6254690"/>
              <a:ext cx="415366" cy="415366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3734" y="6332385"/>
              <a:ext cx="259977" cy="25997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98862" y="6162989"/>
            <a:ext cx="87974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검색 키워드 </a:t>
            </a:r>
            <a:r>
              <a:rPr lang="en-US" altLang="ko-KR" sz="20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20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 프로포폴</a:t>
            </a:r>
            <a:r>
              <a:rPr lang="ko-KR" altLang="en-US" sz="2000" b="1" i="1" kern="0">
                <a:solidFill>
                  <a:srgbClr val="595959"/>
                </a:solidFill>
              </a:rPr>
              <a:t> </a:t>
            </a:r>
            <a:r>
              <a:rPr kumimoji="0" lang="en-US" altLang="ko-KR" sz="2000" b="1" i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(2023-02-09</a:t>
            </a:r>
            <a:r>
              <a:rPr kumimoji="0" lang="ko-KR" altLang="en-US" sz="2000" b="1" i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일 구글 트렌드 인기 검색어</a:t>
            </a:r>
            <a:r>
              <a:rPr kumimoji="0" lang="en-US" altLang="ko-KR" sz="2000" b="1" i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lang="ko-KR" altLang="en-US" sz="2000" b="1" i="1" kern="0">
                <a:solidFill>
                  <a:srgbClr val="595959"/>
                </a:solidFill>
              </a:rPr>
              <a:t>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929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0716" y="5485505"/>
            <a:ext cx="7581934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274897" y="239384"/>
            <a:ext cx="2452750" cy="515017"/>
          </a:xfrm>
          <a:prstGeom prst="roundRect">
            <a:avLst>
              <a:gd name="adj" fmla="val 50000"/>
            </a:avLst>
          </a:prstGeom>
          <a:solidFill>
            <a:srgbClr val="EF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200" b="1" i="1" kern="0">
                <a:solidFill>
                  <a:schemeClr val="lt1"/>
                </a:solidFill>
              </a:rPr>
              <a:t>6.</a:t>
            </a:r>
            <a:r>
              <a:rPr lang="ko-KR" altLang="en-US" sz="2200" b="1" i="1" kern="0">
                <a:solidFill>
                  <a:schemeClr val="lt1"/>
                </a:solidFill>
              </a:rPr>
              <a:t> 테스트 결과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11546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3417093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6532564" y="1320601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" name="직사각형 12"/>
          <p:cNvSpPr/>
          <p:nvPr/>
        </p:nvSpPr>
        <p:spPr>
          <a:xfrm>
            <a:off x="427024" y="4646261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수면마취제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프로포폴에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중독되는 이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…</a:t>
            </a: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92,206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2023.02.28 - 08.18.15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1" name="직사각형 21"/>
          <p:cNvSpPr/>
          <p:nvPr/>
        </p:nvSpPr>
        <p:spPr>
          <a:xfrm>
            <a:off x="9804827" y="437753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4 ]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단독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중독돼서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…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하루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653,706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2023.02.28 - 09.08.58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3" name="모서리가 둥근 직사각형 82"/>
          <p:cNvSpPr/>
          <p:nvPr/>
        </p:nvSpPr>
        <p:spPr>
          <a:xfrm>
            <a:off x="9776029" y="75325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rcRect l="20700" t="9020" r="19060" b="9290"/>
          <a:stretch>
            <a:fillRect/>
          </a:stretch>
        </p:blipFill>
        <p:spPr>
          <a:xfrm>
            <a:off x="322767" y="1006398"/>
            <a:ext cx="2898041" cy="3612899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4"/>
          <a:srcRect l="24590" t="15330" r="25830" b="12970"/>
          <a:stretch>
            <a:fillRect/>
          </a:stretch>
        </p:blipFill>
        <p:spPr>
          <a:xfrm>
            <a:off x="3428746" y="994963"/>
            <a:ext cx="2901492" cy="36243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5"/>
          <a:srcRect l="20700" t="10140" r="18930" b="8730"/>
          <a:stretch>
            <a:fillRect/>
          </a:stretch>
        </p:blipFill>
        <p:spPr>
          <a:xfrm>
            <a:off x="6534724" y="986774"/>
            <a:ext cx="2894215" cy="3601464"/>
          </a:xfrm>
          <a:prstGeom prst="rect">
            <a:avLst/>
          </a:prstGeom>
        </p:spPr>
      </p:pic>
      <p:sp>
        <p:nvSpPr>
          <p:cNvPr id="210" name="직사각형 12"/>
          <p:cNvSpPr/>
          <p:nvPr/>
        </p:nvSpPr>
        <p:spPr>
          <a:xfrm>
            <a:off x="3419114" y="4646259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[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자막뉴스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] 20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대 여성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"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투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..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14,947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2023.02.28 - 08.22.33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1" name="직사각형 12"/>
          <p:cNvSpPr/>
          <p:nvPr/>
        </p:nvSpPr>
        <p:spPr>
          <a:xfrm>
            <a:off x="6566506" y="4635906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: “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유아인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, 2021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년에만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73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268,228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2023.02.28 - 08.23.47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6" name="직사각형 21"/>
          <p:cNvSpPr/>
          <p:nvPr/>
        </p:nvSpPr>
        <p:spPr>
          <a:xfrm>
            <a:off x="9804827" y="134883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5 ]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마취에 대한 모든 궁금증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/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연예인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27,410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2023.02.28 - 09.08.59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7" name="직사각형 21"/>
          <p:cNvSpPr/>
          <p:nvPr/>
        </p:nvSpPr>
        <p:spPr>
          <a:xfrm>
            <a:off x="9804827" y="2236404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6 ]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이영돈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PD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주사를 직접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457,782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2023.02.28 - 09.09.00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0" name="직사각형 21"/>
          <p:cNvSpPr/>
          <p:nvPr/>
        </p:nvSpPr>
        <p:spPr>
          <a:xfrm>
            <a:off x="9815181" y="3147492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7 ]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[#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알쓸범잡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2] (1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시간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)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한국은 더조회수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785,576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2023.02.28 - 09.09.01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AFDF1-A962-4742-8C5B-591443DB6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9724" r="19122" b="10298"/>
          <a:stretch/>
        </p:blipFill>
        <p:spPr>
          <a:xfrm>
            <a:off x="322767" y="1001765"/>
            <a:ext cx="2915214" cy="3612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B52D01-F296-4DC9-8665-DC10D067FF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9337" r="19132" b="8610"/>
          <a:stretch/>
        </p:blipFill>
        <p:spPr>
          <a:xfrm>
            <a:off x="3442467" y="991756"/>
            <a:ext cx="2901491" cy="3644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7CB83E-5029-4512-B2A3-7173D3BA87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9499" r="18531" b="8706"/>
          <a:stretch/>
        </p:blipFill>
        <p:spPr>
          <a:xfrm>
            <a:off x="6537356" y="991756"/>
            <a:ext cx="2900058" cy="3601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016BA0-4011-475B-AA86-F14FE910C4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9172" r="18693" b="8609"/>
          <a:stretch/>
        </p:blipFill>
        <p:spPr>
          <a:xfrm>
            <a:off x="322768" y="1013199"/>
            <a:ext cx="2940588" cy="3601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5E00E1-7D55-48C8-8CD9-AA71F5AF9A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10301" r="18924" b="7645"/>
          <a:stretch/>
        </p:blipFill>
        <p:spPr>
          <a:xfrm>
            <a:off x="3425294" y="994963"/>
            <a:ext cx="2896650" cy="36512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81048E-51C2-4CCA-AA56-6E881977B9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t="8696" r="18494" b="9250"/>
          <a:stretch/>
        </p:blipFill>
        <p:spPr>
          <a:xfrm>
            <a:off x="6537356" y="984370"/>
            <a:ext cx="2908252" cy="3620372"/>
          </a:xfrm>
          <a:prstGeom prst="rect">
            <a:avLst/>
          </a:prstGeom>
        </p:spPr>
      </p:pic>
      <p:sp>
        <p:nvSpPr>
          <p:cNvPr id="38" name="직사각형 21">
            <a:extLst>
              <a:ext uri="{FF2B5EF4-FFF2-40B4-BE49-F238E27FC236}">
                <a16:creationId xmlns:a16="http://schemas.microsoft.com/office/drawing/2014/main" id="{4F186EDF-425B-4AD8-B0AF-17D405496075}"/>
              </a:ext>
            </a:extLst>
          </p:cNvPr>
          <p:cNvSpPr/>
          <p:nvPr/>
        </p:nvSpPr>
        <p:spPr>
          <a:xfrm>
            <a:off x="9815181" y="405857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8 ]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의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'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에토미데이트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’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1,002,878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2023.02.28 - 09.09.03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id="{8A0C5F90-2B86-475E-AD10-D2ACAAA4970F}"/>
              </a:ext>
            </a:extLst>
          </p:cNvPr>
          <p:cNvSpPr/>
          <p:nvPr/>
        </p:nvSpPr>
        <p:spPr>
          <a:xfrm>
            <a:off x="9825535" y="4951350"/>
            <a:ext cx="2187315" cy="89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9 ]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전지현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미모 비결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"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매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672,703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kumimoji="0" lang="ko-KR" altLang="en-US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2023.02.28 - 09.09.04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직사각형 21">
            <a:extLst>
              <a:ext uri="{FF2B5EF4-FFF2-40B4-BE49-F238E27FC236}">
                <a16:creationId xmlns:a16="http://schemas.microsoft.com/office/drawing/2014/main" id="{BE406833-0333-4E0E-93CB-2742C25393F0}"/>
              </a:ext>
            </a:extLst>
          </p:cNvPr>
          <p:cNvSpPr/>
          <p:nvPr/>
        </p:nvSpPr>
        <p:spPr>
          <a:xfrm>
            <a:off x="9825535" y="587278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10 ]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자막뉴스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20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대 여성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"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14,949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2023.02.28 - 09.09.05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89D135-D412-4246-8308-1C8876312521}"/>
              </a:ext>
            </a:extLst>
          </p:cNvPr>
          <p:cNvGrpSpPr/>
          <p:nvPr/>
        </p:nvGrpSpPr>
        <p:grpSpPr>
          <a:xfrm>
            <a:off x="510716" y="5613286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94EE0087-249B-4120-A736-D3EC4BC09AC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43" name="모서리가 둥근 직사각형 9">
              <a:extLst>
                <a:ext uri="{FF2B5EF4-FFF2-40B4-BE49-F238E27FC236}">
                  <a16:creationId xmlns:a16="http://schemas.microsoft.com/office/drawing/2014/main" id="{B852BC63-5F66-4D93-9C1F-7D69BC182A2F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44" name="모서리가 둥근 직사각형 10">
              <a:extLst>
                <a:ext uri="{FF2B5EF4-FFF2-40B4-BE49-F238E27FC236}">
                  <a16:creationId xmlns:a16="http://schemas.microsoft.com/office/drawing/2014/main" id="{05A06F09-6C91-48DA-9357-B39FEED3EB06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45" name="모서리가 둥근 직사각형 11">
              <a:extLst>
                <a:ext uri="{FF2B5EF4-FFF2-40B4-BE49-F238E27FC236}">
                  <a16:creationId xmlns:a16="http://schemas.microsoft.com/office/drawing/2014/main" id="{70473DBE-C830-4BC5-9807-94CD956C19C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93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FEBAD2-E9D4-4F9B-9489-2F0D03910587}"/>
              </a:ext>
            </a:extLst>
          </p:cNvPr>
          <p:cNvGrpSpPr/>
          <p:nvPr/>
        </p:nvGrpSpPr>
        <p:grpSpPr>
          <a:xfrm>
            <a:off x="698753" y="1831184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CAC52A15-8CE1-40FA-80FC-695F75C6A40B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2BDF3C13-78A8-4EB3-8401-4386C4E91430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6" name="모서리가 둥근 직사각형 10">
              <a:extLst>
                <a:ext uri="{FF2B5EF4-FFF2-40B4-BE49-F238E27FC236}">
                  <a16:creationId xmlns:a16="http://schemas.microsoft.com/office/drawing/2014/main" id="{A84E42EA-47C5-4B87-84A5-17BCBE613A9E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7" name="모서리가 둥근 직사각형 11">
              <a:extLst>
                <a:ext uri="{FF2B5EF4-FFF2-40B4-BE49-F238E27FC236}">
                  <a16:creationId xmlns:a16="http://schemas.microsoft.com/office/drawing/2014/main" id="{46B294A0-B8B0-467D-B3A2-E7595418F140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123971" y="481934"/>
            <a:ext cx="6972578" cy="69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i="1" dirty="0">
                <a:solidFill>
                  <a:srgbClr val="262626"/>
                </a:solidFill>
              </a:rPr>
              <a:t>TEAM</a:t>
            </a:r>
            <a:r>
              <a:rPr lang="en-US" altLang="ko-KR" sz="3200" b="1" i="1" dirty="0">
                <a:solidFill>
                  <a:srgbClr val="262626"/>
                </a:solidFill>
              </a:rPr>
              <a:t> </a:t>
            </a:r>
            <a:r>
              <a:rPr lang="ko-KR" altLang="en-US" sz="4000" b="1" i="1" dirty="0">
                <a:solidFill>
                  <a:srgbClr val="262626"/>
                </a:solidFill>
              </a:rPr>
              <a:t>임대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개발기간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(2023.02.20~2023.02.28)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80722" y="398444"/>
            <a:ext cx="1287598" cy="929440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547529" y="1598802"/>
            <a:ext cx="10895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47529" y="1598802"/>
            <a:ext cx="346295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971411" y="1194336"/>
            <a:ext cx="2515376" cy="26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srgbClr val="272938"/>
                </a:solidFill>
              </a:rPr>
              <a:t>대우직업능력개발원 </a:t>
            </a:r>
            <a:r>
              <a:rPr lang="en-US" altLang="ko-KR" sz="1100" dirty="0">
                <a:solidFill>
                  <a:srgbClr val="272938"/>
                </a:solidFill>
              </a:rPr>
              <a:t>4</a:t>
            </a:r>
            <a:r>
              <a:rPr lang="ko-KR" altLang="en-US" sz="1100" dirty="0">
                <a:solidFill>
                  <a:srgbClr val="272938"/>
                </a:solidFill>
              </a:rPr>
              <a:t>팀 </a:t>
            </a:r>
            <a:r>
              <a:rPr lang="en-US" altLang="ko-KR" sz="1100" b="1" dirty="0">
                <a:solidFill>
                  <a:srgbClr val="272938"/>
                </a:solidFill>
              </a:rPr>
              <a:t>TEAM </a:t>
            </a:r>
            <a:r>
              <a:rPr lang="ko-KR" altLang="en-US" sz="1100" b="1" dirty="0">
                <a:solidFill>
                  <a:srgbClr val="272938"/>
                </a:solidFill>
              </a:rPr>
              <a:t>임대</a:t>
            </a: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1126197" y="664954"/>
            <a:ext cx="448235" cy="43530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t="1970" b="3150"/>
          <a:stretch>
            <a:fillRect/>
          </a:stretch>
        </p:blipFill>
        <p:spPr>
          <a:xfrm>
            <a:off x="1945297" y="2186956"/>
            <a:ext cx="1611882" cy="196644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6" name="Add Shape"/>
          <p:cNvPicPr>
            <a:picLocks noChangeAspect="1"/>
          </p:cNvPicPr>
          <p:nvPr/>
        </p:nvPicPr>
        <p:blipFill rotWithShape="1">
          <a:blip r:embed="rId3"/>
          <a:srcRect l="4660" t="3220" r="4660" b="8460"/>
          <a:stretch>
            <a:fillRect/>
          </a:stretch>
        </p:blipFill>
        <p:spPr>
          <a:xfrm>
            <a:off x="1970045" y="4426657"/>
            <a:ext cx="1602726" cy="2007006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38" name="직사각형 12"/>
          <p:cNvSpPr/>
          <p:nvPr/>
        </p:nvSpPr>
        <p:spPr>
          <a:xfrm>
            <a:off x="4107386" y="2348856"/>
            <a:ext cx="4554680" cy="1592588"/>
          </a:xfrm>
          <a:prstGeom prst="rect">
            <a:avLst/>
          </a:prstGeom>
          <a:solidFill>
            <a:schemeClr val="lt1">
              <a:alpha val="100000"/>
            </a:schemeClr>
          </a:solidFill>
          <a:effectLst>
            <a:outerShdw blurRad="76200" dist="76200" dir="2700000" algn="ctr" rotWithShape="0">
              <a:srgbClr val="000000">
                <a:alpha val="4941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임서인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( Seoin Lim )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PM (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프로젝트 기획 및 총괄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)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문서 작성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라이브러리 리서치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600" b="1" i="1" kern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크롤링 기능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개발</a:t>
            </a:r>
          </a:p>
        </p:txBody>
      </p:sp>
      <p:sp>
        <p:nvSpPr>
          <p:cNvPr id="39" name="직사각형 12"/>
          <p:cNvSpPr/>
          <p:nvPr/>
        </p:nvSpPr>
        <p:spPr>
          <a:xfrm>
            <a:off x="4104084" y="4635223"/>
            <a:ext cx="4554680" cy="1574271"/>
          </a:xfrm>
          <a:prstGeom prst="rect">
            <a:avLst/>
          </a:prstGeom>
          <a:solidFill>
            <a:schemeClr val="lt1">
              <a:alpha val="100000"/>
            </a:schemeClr>
          </a:solidFill>
          <a:effectLst>
            <a:outerShdw blurRad="76200" dist="76200" dir="2700000" algn="ctr" rotWithShape="0">
              <a:srgbClr val="000000">
                <a:alpha val="4941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황대명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( Daemyoeng Hwang )</a:t>
            </a:r>
            <a:endParaRPr kumimoji="0" lang="en-US" altLang="ko-KR" sz="1600" b="1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라이브러리 리서치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600" b="1" i="1" kern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크롤링 기능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개발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시각화 개발</a:t>
            </a:r>
          </a:p>
        </p:txBody>
      </p:sp>
    </p:spTree>
    <p:extLst>
      <p:ext uri="{BB962C8B-B14F-4D97-AF65-F5344CB8AC3E}">
        <p14:creationId xmlns:p14="http://schemas.microsoft.com/office/powerpoint/2010/main" val="131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-48849" y="-61057"/>
            <a:ext cx="12242111" cy="6943481"/>
          </a:xfrm>
          <a:prstGeom prst="corner">
            <a:avLst>
              <a:gd name="adj1" fmla="val 13937"/>
              <a:gd name="adj2" fmla="val 3645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889" y="6179274"/>
            <a:ext cx="415366" cy="415366"/>
            <a:chOff x="306039" y="6254690"/>
            <a:chExt cx="415366" cy="415366"/>
          </a:xfrm>
        </p:grpSpPr>
        <p:sp>
          <p:nvSpPr>
            <p:cNvPr id="7" name="타원 6"/>
            <p:cNvSpPr/>
            <p:nvPr/>
          </p:nvSpPr>
          <p:spPr>
            <a:xfrm>
              <a:off x="306039" y="6254690"/>
              <a:ext cx="415366" cy="415366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3734" y="6332385"/>
              <a:ext cx="259977" cy="25997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842158" y="6130517"/>
            <a:ext cx="87974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1" i="1" u="none" strike="noStrike" kern="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검색 키워드 </a:t>
            </a:r>
            <a:r>
              <a:rPr kumimoji="0" lang="en-US" altLang="ko-KR" sz="2000" b="1" i="1" u="none" strike="noStrike" kern="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</a:t>
            </a:r>
            <a:r>
              <a:rPr kumimoji="0" lang="ko-KR" altLang="en-US" sz="2000" b="1" i="1" u="none" strike="noStrike" kern="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황영웅</a:t>
            </a:r>
            <a:r>
              <a:rPr kumimoji="0" lang="ko-KR" altLang="en-US" sz="2000" b="1" i="1" u="none" strike="noStrike" kern="0" cap="none" spc="0" normalizeH="0" baseline="0"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2000" b="1" i="1" u="none" strike="noStrike" kern="0" cap="none" spc="0" normalizeH="0" baseline="0"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(2023-02-24</a:t>
            </a:r>
            <a:r>
              <a:rPr kumimoji="0" lang="ko-KR" altLang="en-US" sz="2000" b="1" i="1" u="none" strike="noStrike" kern="0" cap="none" spc="0" normalizeH="0" baseline="0"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일 구글 트렌드 인기 검색어</a:t>
            </a:r>
            <a:r>
              <a:rPr kumimoji="0" lang="en-US" altLang="ko-KR" sz="2000" b="1" i="1" u="none" strike="noStrike" kern="0" cap="none" spc="0" normalizeH="0" baseline="0"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2000" b="1" i="1" u="none" strike="noStrike" kern="0" cap="none" spc="0" normalizeH="0" baseline="0"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2000" b="1" i="1" u="none" strike="noStrike" kern="0" cap="none" spc="0" normalizeH="0" baseline="0">
              <a:solidFill>
                <a:srgbClr val="595959"/>
              </a:solidFill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929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0718" y="5485505"/>
            <a:ext cx="7911681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11546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417093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32564" y="1320601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"/>
          <p:cNvSpPr/>
          <p:nvPr/>
        </p:nvSpPr>
        <p:spPr>
          <a:xfrm>
            <a:off x="427024" y="4646261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트롯맨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하차 끝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205,893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endParaRPr kumimoji="0" lang="en-US" altLang="ko-KR" sz="1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2023.02.28 - 04.40.27</a:t>
            </a:r>
          </a:p>
        </p:txBody>
      </p:sp>
      <p:sp>
        <p:nvSpPr>
          <p:cNvPr id="171" name="직사각형 21"/>
          <p:cNvSpPr/>
          <p:nvPr/>
        </p:nvSpPr>
        <p:spPr>
          <a:xfrm>
            <a:off x="9804827" y="395915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4 ]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“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이래서 하차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안했다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?!”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현재 난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18,719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272938"/>
              </a:solidFill>
              <a:effectLst/>
              <a:uLnTx/>
              <a:uFillTx/>
              <a:latin typeface="맑은 고딕" panose="020F0502020204030204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2023.02.28 - 06.18.33</a:t>
            </a:r>
          </a:p>
        </p:txBody>
      </p:sp>
      <p:sp>
        <p:nvSpPr>
          <p:cNvPr id="183" name="모서리가 둥근 직사각형 82"/>
          <p:cNvSpPr/>
          <p:nvPr/>
        </p:nvSpPr>
        <p:spPr>
          <a:xfrm>
            <a:off x="9776029" y="75325"/>
            <a:ext cx="2160506" cy="309364"/>
          </a:xfrm>
          <a:prstGeom prst="roundRect">
            <a:avLst>
              <a:gd name="adj" fmla="val 50000"/>
            </a:avLst>
          </a:prstGeom>
          <a:solidFill>
            <a:srgbClr val="D9D9D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  <p:sp>
        <p:nvSpPr>
          <p:cNvPr id="210" name="직사각형 12"/>
          <p:cNvSpPr/>
          <p:nvPr/>
        </p:nvSpPr>
        <p:spPr>
          <a:xfrm>
            <a:off x="3419114" y="4646259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속보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결국하차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!?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팬덤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6,426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2023.02.28 - 05.22.25</a:t>
            </a:r>
          </a:p>
        </p:txBody>
      </p:sp>
      <p:sp>
        <p:nvSpPr>
          <p:cNvPr id="211" name="직사각형 12"/>
          <p:cNvSpPr/>
          <p:nvPr/>
        </p:nvSpPr>
        <p:spPr>
          <a:xfrm>
            <a:off x="6566506" y="4635906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트롯맨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연이어 폭로되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  <a:endParaRPr kumimoji="0" lang="ko-KR" altLang="en-US" sz="1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243,307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2023.02.28 - 05.25.44</a:t>
            </a:r>
          </a:p>
        </p:txBody>
      </p:sp>
      <p:sp>
        <p:nvSpPr>
          <p:cNvPr id="216" name="직사각형 21"/>
          <p:cNvSpPr/>
          <p:nvPr/>
        </p:nvSpPr>
        <p:spPr>
          <a:xfrm>
            <a:off x="9804827" y="1307001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5 ]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불타는트롯맨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사태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여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51,874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: 2023.02.28 - 06.18.37</a:t>
            </a:r>
          </a:p>
        </p:txBody>
      </p:sp>
      <p:sp>
        <p:nvSpPr>
          <p:cNvPr id="217" name="직사각형 21"/>
          <p:cNvSpPr/>
          <p:nvPr/>
        </p:nvSpPr>
        <p:spPr>
          <a:xfrm>
            <a:off x="9804827" y="2218088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6 ]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공훈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눈물의 블루스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주현미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111,818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272938"/>
              </a:solidFill>
              <a:effectLst/>
              <a:uLnTx/>
              <a:uFillTx/>
              <a:latin typeface="맑은 고딕" panose="020F0502020204030204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2023.02.28 - 06.18.43</a:t>
            </a:r>
          </a:p>
        </p:txBody>
      </p:sp>
      <p:sp>
        <p:nvSpPr>
          <p:cNvPr id="220" name="직사각형 21"/>
          <p:cNvSpPr/>
          <p:nvPr/>
        </p:nvSpPr>
        <p:spPr>
          <a:xfrm>
            <a:off x="9815181" y="3129176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7 ]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[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클린버전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]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🔥불타는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트롯맨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10,990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: 2023.02.28 - 06.18.47</a:t>
            </a:r>
          </a:p>
        </p:txBody>
      </p:sp>
      <p:sp>
        <p:nvSpPr>
          <p:cNvPr id="223" name="직사각형 21"/>
          <p:cNvSpPr/>
          <p:nvPr/>
        </p:nvSpPr>
        <p:spPr>
          <a:xfrm>
            <a:off x="9815181" y="4040263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8 ]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불타는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트롯맨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노래모음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+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감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70,941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2023.02.28 - 06.18.51</a:t>
            </a:r>
          </a:p>
        </p:txBody>
      </p:sp>
      <p:sp>
        <p:nvSpPr>
          <p:cNvPr id="226" name="직사각형 21"/>
          <p:cNvSpPr/>
          <p:nvPr/>
        </p:nvSpPr>
        <p:spPr>
          <a:xfrm>
            <a:off x="9825535" y="4951350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9 ]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불타는트롯맨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결승전 예고편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2,734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2023.02.28 - 06.18.56</a:t>
            </a:r>
          </a:p>
        </p:txBody>
      </p:sp>
      <p:sp>
        <p:nvSpPr>
          <p:cNvPr id="227" name="직사각형 21"/>
          <p:cNvSpPr/>
          <p:nvPr/>
        </p:nvSpPr>
        <p:spPr>
          <a:xfrm>
            <a:off x="9825535" y="587278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10 ]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영원한 내 사랑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남진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296,022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2023.02.28 - 06.19.00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C6F714-7C55-4B6A-A9DF-5558BCEF1A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8603" r="18552" b="8695"/>
          <a:stretch/>
        </p:blipFill>
        <p:spPr>
          <a:xfrm>
            <a:off x="288680" y="1011350"/>
            <a:ext cx="2933195" cy="3601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951BD-09B4-450D-833C-D53DEA1BF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10565" r="18565" b="9325"/>
          <a:stretch/>
        </p:blipFill>
        <p:spPr>
          <a:xfrm>
            <a:off x="3424732" y="1011350"/>
            <a:ext cx="2902691" cy="3593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E12BB2-5D36-49DC-B7B9-11D2582A4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10813" r="19308" b="11250"/>
          <a:stretch/>
        </p:blipFill>
        <p:spPr>
          <a:xfrm>
            <a:off x="6530280" y="1011350"/>
            <a:ext cx="2904974" cy="3596333"/>
          </a:xfrm>
          <a:prstGeom prst="rect">
            <a:avLst/>
          </a:prstGeom>
        </p:spPr>
      </p:pic>
      <p:sp>
        <p:nvSpPr>
          <p:cNvPr id="228" name="모서리가 둥근 직사각형 82"/>
          <p:cNvSpPr/>
          <p:nvPr/>
        </p:nvSpPr>
        <p:spPr>
          <a:xfrm>
            <a:off x="274897" y="239384"/>
            <a:ext cx="2452750" cy="515017"/>
          </a:xfrm>
          <a:prstGeom prst="roundRect">
            <a:avLst>
              <a:gd name="adj" fmla="val 50000"/>
            </a:avLst>
          </a:prstGeom>
          <a:solidFill>
            <a:srgbClr val="EF4D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2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테스트 결과</a:t>
            </a:r>
          </a:p>
        </p:txBody>
      </p:sp>
      <p:sp>
        <p:nvSpPr>
          <p:cNvPr id="229" name="모서리가 둥근 직사각형 82"/>
          <p:cNvSpPr/>
          <p:nvPr/>
        </p:nvSpPr>
        <p:spPr>
          <a:xfrm>
            <a:off x="9797084" y="88359"/>
            <a:ext cx="2160506" cy="309364"/>
          </a:xfrm>
          <a:prstGeom prst="roundRect">
            <a:avLst>
              <a:gd name="adj" fmla="val 50000"/>
            </a:avLst>
          </a:prstGeom>
          <a:solidFill>
            <a:srgbClr val="8080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2E93A1-83F1-46DD-B08C-653A6084AC31}"/>
              </a:ext>
            </a:extLst>
          </p:cNvPr>
          <p:cNvGrpSpPr/>
          <p:nvPr/>
        </p:nvGrpSpPr>
        <p:grpSpPr>
          <a:xfrm>
            <a:off x="510716" y="5613286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0F0227A3-2826-4904-BBD8-7864403C6CC6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40" name="모서리가 둥근 직사각형 9">
              <a:extLst>
                <a:ext uri="{FF2B5EF4-FFF2-40B4-BE49-F238E27FC236}">
                  <a16:creationId xmlns:a16="http://schemas.microsoft.com/office/drawing/2014/main" id="{B632DBBF-CB64-42A3-8EB7-D047B234AB55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41" name="모서리가 둥근 직사각형 10">
              <a:extLst>
                <a:ext uri="{FF2B5EF4-FFF2-40B4-BE49-F238E27FC236}">
                  <a16:creationId xmlns:a16="http://schemas.microsoft.com/office/drawing/2014/main" id="{D12DBA83-0C2C-4A1B-B0D1-90245F945377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42" name="모서리가 둥근 직사각형 11">
              <a:extLst>
                <a:ext uri="{FF2B5EF4-FFF2-40B4-BE49-F238E27FC236}">
                  <a16:creationId xmlns:a16="http://schemas.microsoft.com/office/drawing/2014/main" id="{FEFC9DC1-7EDB-4036-8794-1E5613D19611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2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-48850" y="-42741"/>
            <a:ext cx="12263220" cy="6943481"/>
          </a:xfrm>
          <a:prstGeom prst="corner">
            <a:avLst>
              <a:gd name="adj1" fmla="val 13937"/>
              <a:gd name="adj2" fmla="val 3645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889" y="6179274"/>
            <a:ext cx="415366" cy="415366"/>
            <a:chOff x="306039" y="6254690"/>
            <a:chExt cx="415366" cy="415366"/>
          </a:xfrm>
        </p:grpSpPr>
        <p:sp>
          <p:nvSpPr>
            <p:cNvPr id="7" name="타원 6"/>
            <p:cNvSpPr/>
            <p:nvPr/>
          </p:nvSpPr>
          <p:spPr>
            <a:xfrm>
              <a:off x="306039" y="6254690"/>
              <a:ext cx="415366" cy="415366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3734" y="6332385"/>
              <a:ext cx="259977" cy="25997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842158" y="6141341"/>
            <a:ext cx="87974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검색 키워드 </a:t>
            </a:r>
            <a:r>
              <a:rPr lang="en-US" altLang="ko-KR" sz="20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20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 클린스만</a:t>
            </a:r>
            <a:r>
              <a:rPr lang="ko-KR" altLang="en-US" sz="2000" b="1" i="1" kern="0">
                <a:solidFill>
                  <a:srgbClr val="595959"/>
                </a:solidFill>
              </a:rPr>
              <a:t> </a:t>
            </a:r>
            <a:r>
              <a:rPr kumimoji="0" lang="en-US" altLang="ko-KR" sz="2000" b="1" i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(2023-02-28</a:t>
            </a:r>
            <a:r>
              <a:rPr kumimoji="0" lang="ko-KR" altLang="en-US" sz="2000" b="1" i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일 구글 트렌드 인기 검색어</a:t>
            </a:r>
            <a:r>
              <a:rPr kumimoji="0" lang="en-US" altLang="ko-KR" sz="2000" b="1" i="1" u="none" strike="noStrike" kern="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lang="ko-KR" altLang="en-US" sz="2000" b="1" i="1" kern="0">
                <a:solidFill>
                  <a:srgbClr val="595959"/>
                </a:solidFill>
              </a:rPr>
              <a:t>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929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0720" y="5485505"/>
            <a:ext cx="8085693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11546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3417093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6532564" y="1320601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" name="직사각형 12"/>
          <p:cNvSpPr/>
          <p:nvPr/>
        </p:nvSpPr>
        <p:spPr>
          <a:xfrm>
            <a:off x="427024" y="4646261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대표팀 새로운 감독 확정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…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주인공은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...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239,962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2023.02.28 - 03.11.41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1" name="직사각형 21"/>
          <p:cNvSpPr/>
          <p:nvPr/>
        </p:nvSpPr>
        <p:spPr>
          <a:xfrm>
            <a:off x="9804827" y="437753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4 ]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오피셜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한국 대표팀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..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14,254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2023.02.28 - 04.14.51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3" name="모서리가 둥근 직사각형 82"/>
          <p:cNvSpPr/>
          <p:nvPr/>
        </p:nvSpPr>
        <p:spPr>
          <a:xfrm>
            <a:off x="9776029" y="75325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rcRect l="20700" t="9020" r="19060" b="9290"/>
          <a:stretch>
            <a:fillRect/>
          </a:stretch>
        </p:blipFill>
        <p:spPr>
          <a:xfrm>
            <a:off x="322767" y="1006398"/>
            <a:ext cx="2898041" cy="3612899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4"/>
          <a:srcRect l="24590" t="15330" r="25830" b="12970"/>
          <a:stretch>
            <a:fillRect/>
          </a:stretch>
        </p:blipFill>
        <p:spPr>
          <a:xfrm>
            <a:off x="3428746" y="994963"/>
            <a:ext cx="2901492" cy="36243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5"/>
          <a:srcRect l="20700" t="10140" r="18930" b="8730"/>
          <a:stretch>
            <a:fillRect/>
          </a:stretch>
        </p:blipFill>
        <p:spPr>
          <a:xfrm>
            <a:off x="6534724" y="986774"/>
            <a:ext cx="2894215" cy="3601464"/>
          </a:xfrm>
          <a:prstGeom prst="rect">
            <a:avLst/>
          </a:prstGeom>
        </p:spPr>
      </p:pic>
      <p:sp>
        <p:nvSpPr>
          <p:cNvPr id="210" name="직사각형 12"/>
          <p:cNvSpPr/>
          <p:nvPr/>
        </p:nvSpPr>
        <p:spPr>
          <a:xfrm>
            <a:off x="3419114" y="4646259"/>
            <a:ext cx="2727413" cy="77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클린스만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,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대한민국 감독 부임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오피셜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171,161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2023.02.28 - 03.45.58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1" name="직사각형 12"/>
          <p:cNvSpPr/>
          <p:nvPr/>
        </p:nvSpPr>
        <p:spPr>
          <a:xfrm>
            <a:off x="6566506" y="4635906"/>
            <a:ext cx="2727413" cy="77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: (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공식발표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)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국대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감독 선임</a:t>
            </a:r>
            <a:endParaRPr kumimoji="0" lang="ko-KR" altLang="en-US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35,934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2023.02.28 - 04.07.41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6" name="직사각형 21"/>
          <p:cNvSpPr/>
          <p:nvPr/>
        </p:nvSpPr>
        <p:spPr>
          <a:xfrm>
            <a:off x="9804827" y="134883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5 ]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긴급분석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감독 확정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! 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14,683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2023.02.28 - 04.14.53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7" name="직사각형 21"/>
          <p:cNvSpPr/>
          <p:nvPr/>
        </p:nvSpPr>
        <p:spPr>
          <a:xfrm>
            <a:off x="9804827" y="2236404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6 ]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클리스만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감독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한국 축구대표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…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607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2023.02.28 - 04.14.56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0" name="직사각형 21"/>
          <p:cNvSpPr/>
          <p:nvPr/>
        </p:nvSpPr>
        <p:spPr>
          <a:xfrm>
            <a:off x="9815181" y="3147492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7 ]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독점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브버지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한국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…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49,093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2023.02.28 - 04.14.58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AFDF1-A962-4742-8C5B-591443DB6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9724" r="19122" b="10298"/>
          <a:stretch/>
        </p:blipFill>
        <p:spPr>
          <a:xfrm>
            <a:off x="322767" y="1001765"/>
            <a:ext cx="2915214" cy="3612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B52D01-F296-4DC9-8665-DC10D067FF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9337" r="19132" b="8610"/>
          <a:stretch/>
        </p:blipFill>
        <p:spPr>
          <a:xfrm>
            <a:off x="3442467" y="991756"/>
            <a:ext cx="2901491" cy="3644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7CB83E-5029-4512-B2A3-7173D3BA87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9499" r="18531" b="8706"/>
          <a:stretch/>
        </p:blipFill>
        <p:spPr>
          <a:xfrm>
            <a:off x="6537356" y="991756"/>
            <a:ext cx="2900058" cy="3601464"/>
          </a:xfrm>
          <a:prstGeom prst="rect">
            <a:avLst/>
          </a:prstGeom>
        </p:spPr>
      </p:pic>
      <p:sp>
        <p:nvSpPr>
          <p:cNvPr id="221" name="모서리가 둥근 직사각형 82"/>
          <p:cNvSpPr/>
          <p:nvPr/>
        </p:nvSpPr>
        <p:spPr>
          <a:xfrm>
            <a:off x="274897" y="239384"/>
            <a:ext cx="2452750" cy="515017"/>
          </a:xfrm>
          <a:prstGeom prst="roundRect">
            <a:avLst>
              <a:gd name="adj" fmla="val 50000"/>
            </a:avLst>
          </a:prstGeom>
          <a:solidFill>
            <a:srgbClr val="EF4D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테스트 결과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DE1263C-FB4B-4105-8FF8-B73189E3DB54}"/>
              </a:ext>
            </a:extLst>
          </p:cNvPr>
          <p:cNvGrpSpPr/>
          <p:nvPr/>
        </p:nvGrpSpPr>
        <p:grpSpPr>
          <a:xfrm>
            <a:off x="510716" y="5613286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3A3E8DA-3882-4BC9-8E45-562B3B5DDF7D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34" name="모서리가 둥근 직사각형 9">
              <a:extLst>
                <a:ext uri="{FF2B5EF4-FFF2-40B4-BE49-F238E27FC236}">
                  <a16:creationId xmlns:a16="http://schemas.microsoft.com/office/drawing/2014/main" id="{4CD3319C-95CA-4D43-BE49-26826609A2FB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35" name="모서리가 둥근 직사각형 10">
              <a:extLst>
                <a:ext uri="{FF2B5EF4-FFF2-40B4-BE49-F238E27FC236}">
                  <a16:creationId xmlns:a16="http://schemas.microsoft.com/office/drawing/2014/main" id="{2185CBA7-4C99-494A-B3C0-5D75581C7B92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36" name="모서리가 둥근 직사각형 11">
              <a:extLst>
                <a:ext uri="{FF2B5EF4-FFF2-40B4-BE49-F238E27FC236}">
                  <a16:creationId xmlns:a16="http://schemas.microsoft.com/office/drawing/2014/main" id="{5A573621-E8C1-48AE-BD6F-3CD23CB35CB0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2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07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10560101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879803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62626"/>
                </a:solidFill>
              </a:rPr>
              <a:t>프로젝트 기대효과 </a:t>
            </a:r>
            <a:r>
              <a:rPr lang="en-US" altLang="ko-KR" sz="2000" b="1" i="1" kern="0" dirty="0">
                <a:solidFill>
                  <a:srgbClr val="262626"/>
                </a:solidFill>
              </a:rPr>
              <a:t>:</a:t>
            </a:r>
            <a:r>
              <a:rPr lang="ko-KR" altLang="en-US" sz="2000" b="1" i="1" kern="0" dirty="0">
                <a:solidFill>
                  <a:srgbClr val="262626"/>
                </a:solidFill>
              </a:rPr>
              <a:t> 프로젝트로 인해 얻게 되는 것</a:t>
            </a:r>
          </a:p>
        </p:txBody>
      </p:sp>
      <p:sp>
        <p:nvSpPr>
          <p:cNvPr id="55" name="직사각형 52"/>
          <p:cNvSpPr/>
          <p:nvPr/>
        </p:nvSpPr>
        <p:spPr>
          <a:xfrm>
            <a:off x="997483" y="1438227"/>
            <a:ext cx="10284096" cy="4836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1.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대중의 관심사 파악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인기 있는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키워드 수집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후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검색된 동영상의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댓글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및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정보 분석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대중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의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수요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와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선호도 파악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하여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제품, 서비스 개발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및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마케팅 전략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수립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가능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제품/서비스 개선 방향성 제시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제품/서비스에 대한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고객의 만족도와 불만족 요소 파악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제품/서비스 개선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방향성 제시하여 고객 만족도 높이기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3.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경쟁사 분석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경쟁사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제품/서비스에 대한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고객의 반응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과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불만족 요소 파악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하여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경쟁사의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강점과 약점 파악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기업이나 단체의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경쟁력 강화 가능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4.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소셜미디어 마케팅에 활용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제품/서비스와 관련된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이슈 파악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소셜미디어에서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홍보 및 마케팅에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활용하여 더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 많은 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고객들에게 제품/서비스 알리고 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</a:rPr>
              <a:t>홍보 가능 </a:t>
            </a:r>
            <a:endParaRPr kumimoji="0" lang="ko-KR" altLang="en-US" sz="700" b="0" i="0" u="none" strike="noStrike" kern="1200" cap="none" spc="0" normalizeH="0" baseline="0" dirty="0">
              <a:solidFill>
                <a:srgbClr val="262626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B2D33C-6682-4D15-BD63-AFF662775E1E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D617EEC0-9465-44D5-9CEB-3A4036CDC9F9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11B9304B-B76E-4493-99A3-5FF6A496576C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3F59416A-78DD-45A1-80D3-A9FE34674359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84256F72-F3EA-4828-A6FD-143552B06484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6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08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8" y="900761"/>
            <a:ext cx="11149664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518286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 dirty="0"/>
              <a:t>후기</a:t>
            </a:r>
          </a:p>
        </p:txBody>
      </p:sp>
      <p:pic>
        <p:nvPicPr>
          <p:cNvPr id="14" name="그림 33"/>
          <p:cNvPicPr>
            <a:picLocks noChangeAspect="1"/>
          </p:cNvPicPr>
          <p:nvPr/>
        </p:nvPicPr>
        <p:blipFill rotWithShape="1">
          <a:blip r:embed="rId2"/>
          <a:srcRect t="1970" b="3150"/>
          <a:stretch>
            <a:fillRect/>
          </a:stretch>
        </p:blipFill>
        <p:spPr>
          <a:xfrm>
            <a:off x="1432412" y="1462555"/>
            <a:ext cx="1611882" cy="1966445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5" name="Add Shape"/>
          <p:cNvPicPr>
            <a:picLocks noChangeAspect="1"/>
          </p:cNvPicPr>
          <p:nvPr/>
        </p:nvPicPr>
        <p:blipFill rotWithShape="1">
          <a:blip r:embed="rId3"/>
          <a:srcRect l="4660" t="3220" r="4660" b="8460"/>
          <a:stretch>
            <a:fillRect/>
          </a:stretch>
        </p:blipFill>
        <p:spPr>
          <a:xfrm>
            <a:off x="1466318" y="4179374"/>
            <a:ext cx="1602726" cy="2007006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16" name="직사각형 12"/>
          <p:cNvSpPr/>
          <p:nvPr/>
        </p:nvSpPr>
        <p:spPr>
          <a:xfrm>
            <a:off x="3539550" y="1735226"/>
            <a:ext cx="6835184" cy="1576836"/>
          </a:xfrm>
          <a:prstGeom prst="rect">
            <a:avLst/>
          </a:prstGeom>
          <a:solidFill>
            <a:srgbClr val="FFFFFF">
              <a:alpha val="100000"/>
            </a:srgbClr>
          </a:solidFill>
          <a:effectLst>
            <a:outerShdw blurRad="76200" dist="76200" dir="2700000" algn="ctr" rotWithShape="0">
              <a:srgbClr val="000000">
                <a:alpha val="4902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“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여태껏 빅데이터라고 함은 대량의 데이터를 </a:t>
            </a:r>
            <a:r>
              <a:rPr kumimoji="0" lang="ko-KR" altLang="en-US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정보화하여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사용하는 것, 이라고만 </a:t>
            </a:r>
            <a:r>
              <a:rPr kumimoji="0" lang="ko-KR" altLang="en-US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생각했었는데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아무리 적은 양의 데이터라도 그것을 어떻게 가공하고 처리하는지에 따라 사용할 수 있는 가능성이 천차만별이라는 것을 이번 기회를 통해 경험할 수 있었습니다. 프로젝트 기간 내에 하지 못했던 한국어 </a:t>
            </a:r>
            <a:r>
              <a:rPr kumimoji="0" lang="ko-KR" altLang="en-US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전처리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과정을 더 정교하게 하여 완성도 있는 프로젝트를 만들고 싶습니다.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“</a:t>
            </a:r>
          </a:p>
        </p:txBody>
      </p:sp>
      <p:sp>
        <p:nvSpPr>
          <p:cNvPr id="17" name="직사각형 12"/>
          <p:cNvSpPr/>
          <p:nvPr/>
        </p:nvSpPr>
        <p:spPr>
          <a:xfrm>
            <a:off x="3554564" y="4415414"/>
            <a:ext cx="7009200" cy="1576470"/>
          </a:xfrm>
          <a:prstGeom prst="rect">
            <a:avLst/>
          </a:prstGeom>
          <a:solidFill>
            <a:srgbClr val="FFFFFF">
              <a:alpha val="100000"/>
            </a:srgbClr>
          </a:solidFill>
          <a:effectLst>
            <a:outerShdw blurRad="76200" dist="76200" dir="2700000" algn="ctr" rotWithShape="0">
              <a:srgbClr val="000000">
                <a:alpha val="4902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“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데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이터를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수집하여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정제하는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방법에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따라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여러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가지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결과가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나올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수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있다는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점을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알 수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있었습니다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한국어의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형태소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분석을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여러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가지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라이브러리를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통해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분석하며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형태소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분석이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많은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양의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데이터와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예외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처리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과정을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통해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분석되고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있다는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것을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알 수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있었습니다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개발을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하면서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여러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가지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오류에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대하여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예외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처리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과정에서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시행착오를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겪으며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여러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변수에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대한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대처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능력을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기를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수 </a:t>
            </a:r>
            <a:r>
              <a:rPr kumimoji="0" lang="en-US" altLang="ko-KR" sz="13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있었습니다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 </a:t>
            </a:r>
          </a:p>
        </p:txBody>
      </p:sp>
      <p:sp>
        <p:nvSpPr>
          <p:cNvPr id="18" name="직사각형 13"/>
          <p:cNvSpPr/>
          <p:nvPr/>
        </p:nvSpPr>
        <p:spPr>
          <a:xfrm>
            <a:off x="1909724" y="3548062"/>
            <a:ext cx="766071" cy="28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임서인</a:t>
            </a:r>
          </a:p>
        </p:txBody>
      </p:sp>
      <p:sp>
        <p:nvSpPr>
          <p:cNvPr id="19" name="직사각형 13"/>
          <p:cNvSpPr/>
          <p:nvPr/>
        </p:nvSpPr>
        <p:spPr>
          <a:xfrm>
            <a:off x="1979696" y="6365683"/>
            <a:ext cx="747754" cy="29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황대명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544834-3F24-4E26-BA7C-65BC0DA68A34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A3836288-2F8F-4F8B-BA86-640C64BB5F77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2" name="모서리가 둥근 직사각형 9">
              <a:extLst>
                <a:ext uri="{FF2B5EF4-FFF2-40B4-BE49-F238E27FC236}">
                  <a16:creationId xmlns:a16="http://schemas.microsoft.com/office/drawing/2014/main" id="{D18790F4-4BD5-4452-B0F9-F1461BF37BD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3" name="모서리가 둥근 직사각형 10">
              <a:extLst>
                <a:ext uri="{FF2B5EF4-FFF2-40B4-BE49-F238E27FC236}">
                  <a16:creationId xmlns:a16="http://schemas.microsoft.com/office/drawing/2014/main" id="{CA0FBD96-7378-440D-B006-47706C7E91D1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4" name="모서리가 둥근 직사각형 11">
              <a:extLst>
                <a:ext uri="{FF2B5EF4-FFF2-40B4-BE49-F238E27FC236}">
                  <a16:creationId xmlns:a16="http://schemas.microsoft.com/office/drawing/2014/main" id="{4783693C-E743-4D09-AF5E-EE389D013568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6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2"/>
          <p:cNvSpPr/>
          <p:nvPr/>
        </p:nvSpPr>
        <p:spPr>
          <a:xfrm>
            <a:off x="0" y="2780728"/>
            <a:ext cx="12192000" cy="55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300" b="1" i="1" u="none" strike="noStrike" kern="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감사합니다</a:t>
            </a:r>
            <a:r>
              <a:rPr kumimoji="0" lang="en-US" altLang="ko-KR" sz="2300" b="1" i="1" u="none" strike="noStrike" kern="0" cap="none" spc="0" normalizeH="0" baseline="0" dirty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ko-KR" altLang="en-US" sz="2300" b="1" i="1" u="none" strike="noStrike" kern="0" cap="none" spc="0" normalizeH="0" baseline="0" dirty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798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09D8B7-2382-43B3-8A8B-979A609E5E5D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D73FF0A8-3886-4696-9778-038C5FC24436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6B6E1AA0-36D5-4A53-92D3-82F07EE97D00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23180EBC-8E9F-47D6-A181-E1B60E00EC86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08F76159-9AA3-4DE4-B4F4-2B290015A53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2800" b="1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806165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10548" y="109755"/>
            <a:ext cx="518286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272938"/>
                </a:solidFill>
              </a:rPr>
              <a:t>목차</a:t>
            </a:r>
            <a:endParaRPr lang="en-US" altLang="ko-KR" sz="2800" b="1" kern="0" dirty="0">
              <a:solidFill>
                <a:srgbClr val="272938"/>
              </a:solidFill>
            </a:endParaRPr>
          </a:p>
        </p:txBody>
      </p:sp>
      <p:sp>
        <p:nvSpPr>
          <p:cNvPr id="54" name="이등변 삼각형 53"/>
          <p:cNvSpPr/>
          <p:nvPr/>
        </p:nvSpPr>
        <p:spPr>
          <a:xfrm rot="5400000">
            <a:off x="706825" y="302813"/>
            <a:ext cx="226293" cy="219764"/>
          </a:xfrm>
          <a:prstGeom prst="triangle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직사각형 12"/>
          <p:cNvSpPr/>
          <p:nvPr/>
        </p:nvSpPr>
        <p:spPr>
          <a:xfrm>
            <a:off x="2038028" y="1574269"/>
            <a:ext cx="8326067" cy="445295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프로젝트 소개</a:t>
            </a:r>
          </a:p>
          <a:p>
            <a:pPr lvl="0" latinLnBrk="0">
              <a:lnSpc>
                <a:spcPct val="150000"/>
              </a:lnSpc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lang="ko-KR" altLang="en-US" sz="2400" b="1" i="1" kern="0" dirty="0">
                <a:solidFill>
                  <a:srgbClr val="272938"/>
                </a:solidFill>
              </a:rPr>
              <a:t>구글 트렌드</a:t>
            </a:r>
            <a:r>
              <a:rPr lang="en-US" altLang="ko-KR" sz="2400" b="1" i="1" kern="0" dirty="0">
                <a:solidFill>
                  <a:srgbClr val="272938"/>
                </a:solidFill>
              </a:rPr>
              <a:t>,</a:t>
            </a:r>
            <a:r>
              <a:rPr lang="ko-KR" altLang="en-US" sz="2400" b="1" i="1" kern="0" dirty="0">
                <a:solidFill>
                  <a:srgbClr val="272938"/>
                </a:solidFill>
              </a:rPr>
              <a:t> 유튜브를 선택한 이유</a:t>
            </a: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3.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lang="ko-KR" altLang="en-US" sz="2400" b="1" i="1" kern="0" dirty="0">
                <a:solidFill>
                  <a:srgbClr val="272938"/>
                </a:solidFill>
                <a:effectLst/>
                <a:ea typeface="맑은 고딕"/>
                <a:cs typeface="맑은 고딕"/>
              </a:rPr>
              <a:t>프로세스 흐름도</a:t>
            </a:r>
          </a:p>
          <a:p>
            <a:pPr lvl="0" latinLnBrk="0">
              <a:lnSpc>
                <a:spcPct val="150000"/>
              </a:lnSpc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4.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사용한 라이브러리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5.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프로젝트 주요 기능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테스트 결과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7.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프로젝트 기대효과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8.</a:t>
            </a:r>
            <a:r>
              <a:rPr kumimoji="0" lang="ko-KR" altLang="en-US" sz="2400" b="1" i="1" u="none" strike="noStrike" kern="0" cap="none" spc="0" normalizeH="0" baseline="0" dirty="0">
                <a:solidFill>
                  <a:srgbClr val="272938"/>
                </a:solidFill>
                <a:effectLst/>
                <a:latin typeface="맑은 고딕"/>
                <a:ea typeface="맑은 고딕"/>
                <a:cs typeface="맑은 고딕"/>
              </a:rPr>
              <a:t>  후기</a:t>
            </a:r>
          </a:p>
        </p:txBody>
      </p:sp>
    </p:spTree>
    <p:extLst>
      <p:ext uri="{BB962C8B-B14F-4D97-AF65-F5344CB8AC3E}">
        <p14:creationId xmlns:p14="http://schemas.microsoft.com/office/powerpoint/2010/main" val="389823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38411223319978004/1083661186408665108/image.png">
            <a:extLst>
              <a:ext uri="{FF2B5EF4-FFF2-40B4-BE49-F238E27FC236}">
                <a16:creationId xmlns:a16="http://schemas.microsoft.com/office/drawing/2014/main" id="{5FD295D0-74A8-409E-956D-58C3C368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2" y="2550829"/>
            <a:ext cx="2226366" cy="8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5" y="900761"/>
            <a:ext cx="11870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518286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72938"/>
                </a:solidFill>
              </a:rPr>
              <a:t>프로젝트 소개</a:t>
            </a:r>
          </a:p>
        </p:txBody>
      </p:sp>
      <p:sp>
        <p:nvSpPr>
          <p:cNvPr id="56" name="직사각형 52"/>
          <p:cNvSpPr/>
          <p:nvPr/>
        </p:nvSpPr>
        <p:spPr>
          <a:xfrm>
            <a:off x="1871634" y="5957236"/>
            <a:ext cx="4461937" cy="507831"/>
          </a:xfrm>
          <a:prstGeom prst="rect">
            <a:avLst/>
          </a:prstGeom>
          <a:solidFill>
            <a:srgbClr val="E7EEFF"/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구글 트렌드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인기 검색어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위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추출</a:t>
            </a:r>
          </a:p>
        </p:txBody>
      </p:sp>
      <p:pic>
        <p:nvPicPr>
          <p:cNvPr id="57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0152" y="1888746"/>
            <a:ext cx="3778662" cy="3785445"/>
          </a:xfrm>
          <a:prstGeom prst="rect">
            <a:avLst/>
          </a:prstGeom>
        </p:spPr>
      </p:pic>
      <p:sp>
        <p:nvSpPr>
          <p:cNvPr id="58" name="직사각형 68"/>
          <p:cNvSpPr/>
          <p:nvPr/>
        </p:nvSpPr>
        <p:spPr>
          <a:xfrm>
            <a:off x="3062127" y="3300837"/>
            <a:ext cx="2080950" cy="717108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-670" t="-350" r="17290" b="41220"/>
          <a:stretch>
            <a:fillRect/>
          </a:stretch>
        </p:blipFill>
        <p:spPr>
          <a:xfrm>
            <a:off x="6644035" y="2376170"/>
            <a:ext cx="4741100" cy="3205282"/>
          </a:xfrm>
          <a:prstGeom prst="rect">
            <a:avLst/>
          </a:prstGeom>
        </p:spPr>
      </p:pic>
      <p:sp>
        <p:nvSpPr>
          <p:cNvPr id="60" name="화살표: 오른쪽 60"/>
          <p:cNvSpPr/>
          <p:nvPr/>
        </p:nvSpPr>
        <p:spPr>
          <a:xfrm>
            <a:off x="5916263" y="3117326"/>
            <a:ext cx="1077418" cy="4952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181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직사각형 52"/>
          <p:cNvSpPr/>
          <p:nvPr/>
        </p:nvSpPr>
        <p:spPr>
          <a:xfrm>
            <a:off x="7925372" y="5969589"/>
            <a:ext cx="2852099" cy="507831"/>
          </a:xfrm>
          <a:prstGeom prst="rect">
            <a:avLst/>
          </a:prstGeom>
          <a:solidFill>
            <a:srgbClr val="E7EEFF"/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유튜브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 키워드 검색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63" name="직사각형 68"/>
          <p:cNvSpPr/>
          <p:nvPr/>
        </p:nvSpPr>
        <p:spPr>
          <a:xfrm>
            <a:off x="8070288" y="2370917"/>
            <a:ext cx="1440746" cy="389198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직사각형 52"/>
          <p:cNvSpPr/>
          <p:nvPr/>
        </p:nvSpPr>
        <p:spPr>
          <a:xfrm>
            <a:off x="4141912" y="1116606"/>
            <a:ext cx="3720087" cy="43422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프로젝트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자동화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로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간편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하게 가능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0D15A3CD-70E5-4FF4-B2FD-65C294C65B31}"/>
              </a:ext>
            </a:extLst>
          </p:cNvPr>
          <p:cNvSpPr/>
          <p:nvPr/>
        </p:nvSpPr>
        <p:spPr>
          <a:xfrm>
            <a:off x="295058" y="4051502"/>
            <a:ext cx="2009435" cy="484748"/>
          </a:xfrm>
          <a:prstGeom prst="rect">
            <a:avLst/>
          </a:prstGeom>
          <a:solidFill>
            <a:srgbClr val="E7EEFF"/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 exe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파일로 실행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9C2E925-8EFB-46CC-B104-25B6EB5A7860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CAD31803-FF72-4EEA-8281-54A03EF3160A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30" name="모서리가 둥근 직사각형 9">
              <a:extLst>
                <a:ext uri="{FF2B5EF4-FFF2-40B4-BE49-F238E27FC236}">
                  <a16:creationId xmlns:a16="http://schemas.microsoft.com/office/drawing/2014/main" id="{6E284690-D3E7-4394-BD3D-5710131CA891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31" name="모서리가 둥근 직사각형 10">
              <a:extLst>
                <a:ext uri="{FF2B5EF4-FFF2-40B4-BE49-F238E27FC236}">
                  <a16:creationId xmlns:a16="http://schemas.microsoft.com/office/drawing/2014/main" id="{FF1F7CCA-7ADF-44D5-9E80-08210BB9736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32" name="모서리가 둥근 직사각형 11">
              <a:extLst>
                <a:ext uri="{FF2B5EF4-FFF2-40B4-BE49-F238E27FC236}">
                  <a16:creationId xmlns:a16="http://schemas.microsoft.com/office/drawing/2014/main" id="{D61AE4E9-E990-4FE8-AE55-25F76DB4AFF9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sp>
        <p:nvSpPr>
          <p:cNvPr id="68" name="직사각형 68"/>
          <p:cNvSpPr/>
          <p:nvPr/>
        </p:nvSpPr>
        <p:spPr>
          <a:xfrm>
            <a:off x="211759" y="2589712"/>
            <a:ext cx="2117901" cy="394793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62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5" y="900761"/>
            <a:ext cx="1472279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518286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72938"/>
                </a:solidFill>
              </a:rPr>
              <a:t>프로젝트 소개</a:t>
            </a:r>
          </a:p>
        </p:txBody>
      </p:sp>
      <p:pic>
        <p:nvPicPr>
          <p:cNvPr id="61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988" y="1359856"/>
            <a:ext cx="2994235" cy="5468286"/>
          </a:xfrm>
          <a:prstGeom prst="rect">
            <a:avLst/>
          </a:prstGeom>
        </p:spPr>
      </p:pic>
      <p:sp>
        <p:nvSpPr>
          <p:cNvPr id="56" name="직사각형 52"/>
          <p:cNvSpPr/>
          <p:nvPr/>
        </p:nvSpPr>
        <p:spPr>
          <a:xfrm>
            <a:off x="2628653" y="5532383"/>
            <a:ext cx="3467347" cy="923330"/>
          </a:xfrm>
          <a:prstGeom prst="rect">
            <a:avLst/>
          </a:prstGeom>
          <a:solidFill>
            <a:srgbClr val="E7EEFF"/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상단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개의 영상의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 추출</a:t>
            </a:r>
            <a:endParaRPr kumimoji="0" lang="en-US" altLang="ko-KR" sz="1800" b="1" i="0" u="none" strike="noStrike" kern="120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(</a:t>
            </a:r>
            <a:r>
              <a:rPr lang="ko-KR" altLang="en-US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이후로는 영상 정보만 추출</a:t>
            </a: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kumimoji="0" lang="ko-KR" altLang="en-US" sz="1800" b="1" i="0" u="none" strike="noStrike" kern="120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51727-3EF6-4914-9778-D32401C93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307" y="1359856"/>
            <a:ext cx="6343726" cy="3600221"/>
          </a:xfrm>
          <a:prstGeom prst="rect">
            <a:avLst/>
          </a:prstGeom>
        </p:spPr>
      </p:pic>
      <p:sp>
        <p:nvSpPr>
          <p:cNvPr id="21" name="직사각형 52">
            <a:extLst>
              <a:ext uri="{FF2B5EF4-FFF2-40B4-BE49-F238E27FC236}">
                <a16:creationId xmlns:a16="http://schemas.microsoft.com/office/drawing/2014/main" id="{0D15A3CD-70E5-4FF4-B2FD-65C294C65B31}"/>
              </a:ext>
            </a:extLst>
          </p:cNvPr>
          <p:cNvSpPr/>
          <p:nvPr/>
        </p:nvSpPr>
        <p:spPr>
          <a:xfrm>
            <a:off x="9952641" y="5238127"/>
            <a:ext cx="1897471" cy="877163"/>
          </a:xfrm>
          <a:prstGeom prst="rect">
            <a:avLst/>
          </a:prstGeom>
          <a:solidFill>
            <a:srgbClr val="E7EEFF"/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5. </a:t>
            </a:r>
            <a:r>
              <a:rPr lang="en-US" altLang="ko-KR" sz="1700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visualize</a:t>
            </a:r>
            <a:r>
              <a:rPr lang="en-US" altLang="ko-KR" sz="170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.exe</a:t>
            </a:r>
            <a:r>
              <a:rPr lang="ko-KR" altLang="en-US" sz="170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로 </a:t>
            </a:r>
            <a:r>
              <a:rPr lang="ko-KR" altLang="en-US" sz="1700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시각화 결과 </a:t>
            </a:r>
            <a:r>
              <a:rPr lang="ko-KR" altLang="en-US" sz="170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추출</a:t>
            </a:r>
            <a:endParaRPr kumimoji="0" lang="ko-KR" altLang="en-US" sz="1700" b="0" i="0" u="none" strike="noStrike" kern="120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직사각형 52"/>
          <p:cNvSpPr/>
          <p:nvPr/>
        </p:nvSpPr>
        <p:spPr>
          <a:xfrm>
            <a:off x="4937945" y="4738532"/>
            <a:ext cx="2847038" cy="507831"/>
          </a:xfrm>
          <a:prstGeom prst="rect">
            <a:avLst/>
          </a:prstGeom>
          <a:solidFill>
            <a:srgbClr val="E7EEFF"/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4. csv</a:t>
            </a:r>
            <a:r>
              <a:rPr lang="ko-KR" altLang="en-US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파일로 </a:t>
            </a:r>
            <a:r>
              <a:rPr lang="ko-KR" altLang="en-US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데이터 저장</a:t>
            </a:r>
            <a:endParaRPr lang="en-US" altLang="ko-KR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DE22B0-1058-403C-80ED-11640866C7F5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2688EB72-EA0C-43ED-8CC3-ABE41E82E6C4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8738BCD7-B6EA-4D9E-B4CA-40F6B661763B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ADA3BF7B-0E79-4E66-A1E6-F726EECE2048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23" name="모서리가 둥근 직사각형 11">
              <a:extLst>
                <a:ext uri="{FF2B5EF4-FFF2-40B4-BE49-F238E27FC236}">
                  <a16:creationId xmlns:a16="http://schemas.microsoft.com/office/drawing/2014/main" id="{C8558DB4-5298-4A01-8D54-AC0B7D0E9EBD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  <p:pic>
        <p:nvPicPr>
          <p:cNvPr id="24" name="Picture 2" descr="https://cdn.discordapp.com/attachments/1038411223319978004/1083661186408665108/image.png">
            <a:extLst>
              <a:ext uri="{FF2B5EF4-FFF2-40B4-BE49-F238E27FC236}">
                <a16:creationId xmlns:a16="http://schemas.microsoft.com/office/drawing/2014/main" id="{3363C2F6-61EF-42CE-8F45-D6ECA363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5" y="4284983"/>
            <a:ext cx="2226366" cy="8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8"/>
          <p:cNvSpPr/>
          <p:nvPr/>
        </p:nvSpPr>
        <p:spPr>
          <a:xfrm>
            <a:off x="9781563" y="4692043"/>
            <a:ext cx="1568742" cy="319717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5580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1777156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272938"/>
                </a:solidFill>
              </a:rPr>
              <a:t>구글 트렌드</a:t>
            </a:r>
            <a:r>
              <a:rPr lang="en-US" altLang="ko-KR" sz="2000" b="1" i="1" kern="0">
                <a:solidFill>
                  <a:srgbClr val="272938"/>
                </a:solidFill>
              </a:rPr>
              <a:t>,</a:t>
            </a:r>
            <a:r>
              <a:rPr lang="ko-KR" altLang="en-US" sz="2000" b="1" i="1" kern="0">
                <a:solidFill>
                  <a:srgbClr val="272938"/>
                </a:solidFill>
              </a:rPr>
              <a:t> 유튜브를 선택한 이유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506199"/>
            <a:ext cx="11052568" cy="490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		  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매일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갱신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되는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검색어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트렌드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데이터를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제공하며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이를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통해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사용자들의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관심사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나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선호도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트렌드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등을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파악할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수 있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습니다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lvl="0" indent="0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                                   </a:t>
            </a:r>
            <a:r>
              <a:rPr kumimoji="0" lang="ko-KR" altLang="en-US" sz="25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    </a:t>
            </a:r>
            <a:r>
              <a:rPr kumimoji="0" lang="en-US" altLang="ko-KR" sz="26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+</a:t>
            </a:r>
            <a:endParaRPr kumimoji="0" lang="en-US" altLang="ko-KR" sz="2500" b="1" i="1" u="none" strike="noStrike" kern="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		  는 세계적으로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인기 있는 동영상 공유 플랫폼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중 하나이며,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유저들이 업로드한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수많은 동영상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과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이 있습니다. 이러한 동영상과 댓글은 다양한 분야의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정보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와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의견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을 담고 있으며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빅데이터 분야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중요한 자료로</a:t>
            </a: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인식되고 있습니다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                                         </a:t>
            </a:r>
            <a:r>
              <a:rPr kumimoji="0" lang="ko-KR" altLang="en-US" sz="21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5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=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FE1818"/>
                </a:solidFill>
                <a:latin typeface="맑은 고딕"/>
                <a:ea typeface="맑은 고딕"/>
                <a:cs typeface="맑은 고딕"/>
              </a:rPr>
              <a:t>유튜브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와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같은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온라인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미디어에서는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사용자들의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관심사와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선호도가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빠르게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변화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할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수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있으므로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실시간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으로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업데이트되는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구글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일간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트렌드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검색어를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활용하여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핫한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키워드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나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트렌드를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파악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하는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것이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000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중요합니다</a:t>
            </a:r>
            <a:r>
              <a:rPr kumimoji="0" lang="en-US" altLang="ko-KR" sz="2000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rcRect t="8430" r="7890"/>
          <a:stretch>
            <a:fillRect/>
          </a:stretch>
        </p:blipFill>
        <p:spPr>
          <a:xfrm>
            <a:off x="825981" y="1501608"/>
            <a:ext cx="1940062" cy="56374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754" y="2793265"/>
            <a:ext cx="1813495" cy="61924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A646C6-9E3C-4501-B4AD-995D37A811C8}"/>
              </a:ext>
            </a:extLst>
          </p:cNvPr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A43D3E9A-A1F8-42EB-B39F-220D13894ED4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id="{CCF499BA-97CC-4928-8020-7CD5C1C26ACA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04ABF26B-C454-4568-825E-0447055CAD2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  <p:sp>
          <p:nvSpPr>
            <p:cNvPr id="18" name="모서리가 둥근 직사각형 11">
              <a:extLst>
                <a:ext uri="{FF2B5EF4-FFF2-40B4-BE49-F238E27FC236}">
                  <a16:creationId xmlns:a16="http://schemas.microsoft.com/office/drawing/2014/main" id="{A997186B-158C-4992-A40C-A3DEEA53713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2729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0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03</a:t>
            </a:r>
          </a:p>
        </p:txBody>
      </p:sp>
      <p:cxnSp>
        <p:nvCxnSpPr>
          <p:cNvPr id="105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noFill/>
          <a:ln w="22225" cap="rnd" cmpd="sng" algn="ctr">
            <a:solidFill>
              <a:srgbClr val="A6A6A6">
                <a:alpha val="100000"/>
              </a:srgbClr>
            </a:solidFill>
            <a:prstDash val="solid"/>
            <a:miter/>
          </a:ln>
        </p:spPr>
      </p:cxnSp>
      <p:cxnSp>
        <p:nvCxnSpPr>
          <p:cNvPr id="1057" name="직선 연결선 6"/>
          <p:cNvCxnSpPr/>
          <p:nvPr/>
        </p:nvCxnSpPr>
        <p:spPr>
          <a:xfrm>
            <a:off x="490746" y="900761"/>
            <a:ext cx="2262345" cy="0"/>
          </a:xfrm>
          <a:prstGeom prst="line">
            <a:avLst/>
          </a:prstGeom>
          <a:noFill/>
          <a:ln w="19050" cap="rnd" cmpd="sng" algn="ctr">
            <a:solidFill>
              <a:srgbClr val="FE1818">
                <a:alpha val="100000"/>
              </a:srgbClr>
            </a:solidFill>
            <a:prstDash val="solid"/>
            <a:miter/>
            <a:tailEnd type="oval" w="lg" len="lg"/>
          </a:ln>
        </p:spPr>
      </p:cxnSp>
      <p:sp>
        <p:nvSpPr>
          <p:cNvPr id="1058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1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프로세스 흐름도</a:t>
            </a:r>
          </a:p>
        </p:txBody>
      </p:sp>
      <p:sp>
        <p:nvSpPr>
          <p:cNvPr id="1059" name="직사각형 13"/>
          <p:cNvSpPr/>
          <p:nvPr/>
        </p:nvSpPr>
        <p:spPr>
          <a:xfrm>
            <a:off x="2251731" y="5998670"/>
            <a:ext cx="2876155" cy="5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댓글 수집</a:t>
            </a:r>
            <a:r>
              <a:rPr kumimoji="0" lang="en-US" altLang="ko-KR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프로그램 </a:t>
            </a:r>
            <a:r>
              <a:rPr kumimoji="0" lang="en-US" altLang="ko-KR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] </a:t>
            </a:r>
          </a:p>
        </p:txBody>
      </p:sp>
      <p:grpSp>
        <p:nvGrpSpPr>
          <p:cNvPr id="1060" name="그룹 15"/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>
              <a:alpha val="100000"/>
            </a:srgbClr>
          </a:solidFill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1061" name="이등변 삼각형 16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62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63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64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4" name="직사각형 49">
            <a:extLst>
              <a:ext uri="{FF2B5EF4-FFF2-40B4-BE49-F238E27FC236}">
                <a16:creationId xmlns:a16="http://schemas.microsoft.com/office/drawing/2014/main" id="{3E0946E5-405C-4702-A042-E98849512F09}"/>
              </a:ext>
            </a:extLst>
          </p:cNvPr>
          <p:cNvSpPr/>
          <p:nvPr/>
        </p:nvSpPr>
        <p:spPr>
          <a:xfrm>
            <a:off x="5667318" y="1460779"/>
            <a:ext cx="5526311" cy="453788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7E6E6">
                <a:alpha val="100000"/>
              </a:srgbClr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>
              <a:spcBef>
                <a:spcPct val="0"/>
              </a:spcBef>
              <a:defRPr/>
            </a:pPr>
            <a:r>
              <a:rPr lang="ko-KR" altLang="en-US" sz="2300" b="1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프로세스 흐름도 요약</a:t>
            </a:r>
            <a:endParaRPr lang="en-US" altLang="ko-KR" sz="2300" b="1" i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spcBef>
                <a:spcPct val="0"/>
              </a:spcBef>
              <a:defRPr/>
            </a:pPr>
            <a:endParaRPr lang="en-US" altLang="ko-KR" sz="1100" i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 </a:t>
            </a:r>
            <a:r>
              <a:rPr lang="ko-KR" altLang="en-US" sz="2000" i="1" dirty="0"/>
              <a:t>댓글 수집 프로그램 시작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lang="ko-KR" altLang="en-US" sz="2000" i="1" dirty="0"/>
              <a:t>라이브러리 설치</a:t>
            </a:r>
            <a:r>
              <a:rPr lang="en-US" altLang="ko-KR" sz="2000" i="1" dirty="0"/>
              <a:t>,</a:t>
            </a:r>
            <a:r>
              <a:rPr lang="ko-KR" altLang="en-US" sz="2000" i="1" dirty="0"/>
              <a:t> 필수 폴더 유무 확인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3. </a:t>
            </a:r>
            <a:r>
              <a:rPr lang="ko-KR" altLang="en-US" sz="2000" i="1" dirty="0"/>
              <a:t>크롬 드라이버 매니저 연결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4. </a:t>
            </a:r>
            <a:r>
              <a:rPr lang="ko-KR" altLang="en-US" sz="2000" i="1" dirty="0"/>
              <a:t>구글 데일리 검색어 키워드 추출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5. </a:t>
            </a:r>
            <a:r>
              <a:rPr lang="ko-KR" altLang="en-US" sz="2000" i="1" dirty="0"/>
              <a:t>영상 정보 및 댓글 수집</a:t>
            </a:r>
            <a:r>
              <a:rPr lang="en-US" altLang="ko-KR" sz="2000" i="1" dirty="0"/>
              <a:t>,</a:t>
            </a:r>
            <a:r>
              <a:rPr lang="ko-KR" altLang="en-US" sz="2000" i="1" dirty="0"/>
              <a:t> 정제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6. </a:t>
            </a:r>
            <a:r>
              <a:rPr lang="ko-KR" altLang="en-US" sz="2000" i="1" dirty="0"/>
              <a:t>추출된 영상정보와 댓글 저장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7. </a:t>
            </a:r>
            <a:r>
              <a:rPr lang="ko-KR" altLang="en-US" sz="2000" i="1" dirty="0"/>
              <a:t>영상 정보 수집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8. </a:t>
            </a:r>
            <a:r>
              <a:rPr lang="ko-KR" altLang="en-US" sz="2000" i="1" dirty="0"/>
              <a:t>수집된 영상정보 저장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9. </a:t>
            </a:r>
            <a:r>
              <a:rPr lang="ko-KR" altLang="en-US" sz="2000" i="1" dirty="0"/>
              <a:t>댓글 수집 프로그램 </a:t>
            </a:r>
            <a:r>
              <a:rPr lang="ko-KR" altLang="en-US" sz="2000" i="1" dirty="0" err="1"/>
              <a:t>회차</a:t>
            </a:r>
            <a:r>
              <a:rPr lang="ko-KR" altLang="en-US" sz="2000" i="1" dirty="0"/>
              <a:t> 반복</a:t>
            </a:r>
            <a:endParaRPr lang="en-US" altLang="ko-KR" sz="2000" i="1" dirty="0"/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10. </a:t>
            </a:r>
            <a:r>
              <a:rPr lang="ko-KR" altLang="en-US" sz="2000" i="1" dirty="0"/>
              <a:t>댓글 수집 프로그램 종료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F96D75-BDBA-4791-BE34-61B1D99E151F}"/>
              </a:ext>
            </a:extLst>
          </p:cNvPr>
          <p:cNvGrpSpPr/>
          <p:nvPr/>
        </p:nvGrpSpPr>
        <p:grpSpPr>
          <a:xfrm>
            <a:off x="565022" y="1347745"/>
            <a:ext cx="4818269" cy="5161671"/>
            <a:chOff x="305302" y="1376362"/>
            <a:chExt cx="4818269" cy="5161671"/>
          </a:xfrm>
        </p:grpSpPr>
        <p:pic>
          <p:nvPicPr>
            <p:cNvPr id="1054" name="그림 102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05302" y="1376362"/>
              <a:ext cx="4818269" cy="5161671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9D995DB-9587-4C45-B942-FCF7B2D5ED8A}"/>
                </a:ext>
              </a:extLst>
            </p:cNvPr>
            <p:cNvSpPr/>
            <p:nvPr/>
          </p:nvSpPr>
          <p:spPr>
            <a:xfrm>
              <a:off x="970054" y="1422422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1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194BEA0-F65B-4715-ADB4-3F287B4619AC}"/>
                </a:ext>
              </a:extLst>
            </p:cNvPr>
            <p:cNvSpPr/>
            <p:nvPr/>
          </p:nvSpPr>
          <p:spPr>
            <a:xfrm>
              <a:off x="1122454" y="2811901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2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4FF39EA-C314-4977-B585-F3EC0C962621}"/>
                </a:ext>
              </a:extLst>
            </p:cNvPr>
            <p:cNvSpPr/>
            <p:nvPr/>
          </p:nvSpPr>
          <p:spPr>
            <a:xfrm>
              <a:off x="939649" y="4129408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3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90A5DDC-42B3-448E-9021-DF7940B73330}"/>
                </a:ext>
              </a:extLst>
            </p:cNvPr>
            <p:cNvSpPr/>
            <p:nvPr/>
          </p:nvSpPr>
          <p:spPr>
            <a:xfrm>
              <a:off x="2013081" y="4168862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4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1A49F0-FF26-49DD-95EE-838FBDAD6B81}"/>
                </a:ext>
              </a:extLst>
            </p:cNvPr>
            <p:cNvSpPr/>
            <p:nvPr/>
          </p:nvSpPr>
          <p:spPr>
            <a:xfrm>
              <a:off x="4465730" y="4254523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5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D1DB33F-3C6E-46A6-99C0-3F1CF9300959}"/>
                </a:ext>
              </a:extLst>
            </p:cNvPr>
            <p:cNvSpPr/>
            <p:nvPr/>
          </p:nvSpPr>
          <p:spPr>
            <a:xfrm>
              <a:off x="2167337" y="5436984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6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787106-8701-4FA6-B218-6FF7C85F9CCD}"/>
                </a:ext>
              </a:extLst>
            </p:cNvPr>
            <p:cNvSpPr/>
            <p:nvPr/>
          </p:nvSpPr>
          <p:spPr>
            <a:xfrm>
              <a:off x="3687854" y="4841897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7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D422A9E-7DC2-410B-94A7-39159086087F}"/>
                </a:ext>
              </a:extLst>
            </p:cNvPr>
            <p:cNvSpPr/>
            <p:nvPr/>
          </p:nvSpPr>
          <p:spPr>
            <a:xfrm>
              <a:off x="2563386" y="5420284"/>
              <a:ext cx="396049" cy="396049"/>
            </a:xfrm>
            <a:prstGeom prst="ellipse">
              <a:avLst/>
            </a:prstGeom>
            <a:solidFill>
              <a:srgbClr val="D50000">
                <a:alpha val="100000"/>
              </a:srgbClr>
            </a:solidFill>
            <a:ln w="12700" cap="flat" cmpd="sng" algn="ctr">
              <a:solidFill>
                <a:srgbClr val="D5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8</a:t>
              </a: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7481BF75-7E5D-4EE5-A6B3-9676B9829A99}"/>
              </a:ext>
            </a:extLst>
          </p:cNvPr>
          <p:cNvSpPr/>
          <p:nvPr/>
        </p:nvSpPr>
        <p:spPr>
          <a:xfrm>
            <a:off x="1720038" y="4562472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3B83801-B829-430E-A824-53163273E2E3}"/>
              </a:ext>
            </a:extLst>
          </p:cNvPr>
          <p:cNvSpPr/>
          <p:nvPr/>
        </p:nvSpPr>
        <p:spPr>
          <a:xfrm>
            <a:off x="1685350" y="5544214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9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0BE0FFD-7FEF-4BBF-971E-4E346DD3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05" y="5593122"/>
            <a:ext cx="296388" cy="2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03</a:t>
            </a:r>
          </a:p>
        </p:txBody>
      </p:sp>
      <p:cxnSp>
        <p:nvCxnSpPr>
          <p:cNvPr id="1044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noFill/>
          <a:ln w="22225" cap="rnd" cmpd="sng" algn="ctr">
            <a:solidFill>
              <a:srgbClr val="A6A6A6">
                <a:alpha val="100000"/>
              </a:srgbClr>
            </a:solidFill>
            <a:prstDash val="solid"/>
            <a:miter/>
          </a:ln>
        </p:spPr>
      </p:cxnSp>
      <p:cxnSp>
        <p:nvCxnSpPr>
          <p:cNvPr id="1045" name="직선 연결선 6"/>
          <p:cNvCxnSpPr/>
          <p:nvPr/>
        </p:nvCxnSpPr>
        <p:spPr>
          <a:xfrm>
            <a:off x="490746" y="900761"/>
            <a:ext cx="2451074" cy="0"/>
          </a:xfrm>
          <a:prstGeom prst="line">
            <a:avLst/>
          </a:prstGeom>
          <a:noFill/>
          <a:ln w="19050" cap="rnd" cmpd="sng" algn="ctr">
            <a:solidFill>
              <a:srgbClr val="FE1818">
                <a:alpha val="100000"/>
              </a:srgbClr>
            </a:solidFill>
            <a:prstDash val="solid"/>
            <a:miter/>
            <a:tailEnd type="oval" w="lg" len="lg"/>
          </a:ln>
        </p:spPr>
      </p:cxnSp>
      <p:sp>
        <p:nvSpPr>
          <p:cNvPr id="1046" name="직사각형 12"/>
          <p:cNvSpPr/>
          <p:nvPr/>
        </p:nvSpPr>
        <p:spPr>
          <a:xfrm>
            <a:off x="1366033" y="170512"/>
            <a:ext cx="518286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프로세스 흐름도</a:t>
            </a:r>
          </a:p>
        </p:txBody>
      </p:sp>
      <p:sp>
        <p:nvSpPr>
          <p:cNvPr id="1047" name="직사각형 14"/>
          <p:cNvSpPr/>
          <p:nvPr/>
        </p:nvSpPr>
        <p:spPr>
          <a:xfrm>
            <a:off x="1583573" y="5960442"/>
            <a:ext cx="2630234" cy="544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[ </a:t>
            </a:r>
            <a:r>
              <a:rPr kumimoji="0" lang="ko-KR" altLang="en-US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시각화</a:t>
            </a:r>
            <a:r>
              <a:rPr kumimoji="0" lang="en-US" altLang="ko-KR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프로그램 </a:t>
            </a:r>
            <a:r>
              <a:rPr kumimoji="0" lang="en-US" altLang="ko-KR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] </a:t>
            </a:r>
            <a:endParaRPr kumimoji="0" lang="ko-KR" altLang="en-US" sz="2000" b="1" i="1" u="none" strike="noStrike" kern="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048" name="그룹 15"/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>
              <a:alpha val="100000"/>
            </a:srgbClr>
          </a:solidFill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1049" name="이등변 삼각형 16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5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5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05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1053" name="그림 10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9722" y="1460778"/>
            <a:ext cx="2924195" cy="4496451"/>
          </a:xfrm>
          <a:prstGeom prst="rect">
            <a:avLst/>
          </a:prstGeom>
        </p:spPr>
      </p:pic>
      <p:sp>
        <p:nvSpPr>
          <p:cNvPr id="13" name="직사각형 49">
            <a:extLst>
              <a:ext uri="{FF2B5EF4-FFF2-40B4-BE49-F238E27FC236}">
                <a16:creationId xmlns:a16="http://schemas.microsoft.com/office/drawing/2014/main" id="{D9385996-FAE1-4AB6-9E01-17B7D95009D4}"/>
              </a:ext>
            </a:extLst>
          </p:cNvPr>
          <p:cNvSpPr/>
          <p:nvPr/>
        </p:nvSpPr>
        <p:spPr>
          <a:xfrm>
            <a:off x="5667318" y="1460779"/>
            <a:ext cx="5526311" cy="453788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7E6E6">
                <a:alpha val="100000"/>
              </a:srgbClr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>
              <a:spcBef>
                <a:spcPct val="0"/>
              </a:spcBef>
              <a:defRPr/>
            </a:pPr>
            <a:r>
              <a:rPr lang="ko-KR" altLang="en-US" sz="2300" b="1" i="1" dirty="0">
                <a:solidFill>
                  <a:srgbClr val="000000"/>
                </a:solidFill>
                <a:ea typeface="맑은 고딕"/>
                <a:cs typeface="맑은 고딕"/>
              </a:rPr>
              <a:t>프로세스 흐름도 요약</a:t>
            </a:r>
            <a:endParaRPr lang="en-US" altLang="ko-KR" sz="2300" b="1" i="1" dirty="0">
              <a:solidFill>
                <a:srgbClr val="000000"/>
              </a:solidFill>
              <a:ea typeface="맑은 고딕"/>
              <a:cs typeface="맑은 고딕"/>
            </a:endParaRPr>
          </a:p>
          <a:p>
            <a:pPr>
              <a:spcBef>
                <a:spcPct val="0"/>
              </a:spcBef>
              <a:defRPr/>
            </a:pPr>
            <a:endParaRPr lang="en-US" altLang="ko-KR" sz="1100" i="1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 </a:t>
            </a:r>
            <a:r>
              <a:rPr lang="ko-KR" altLang="en-US" sz="2000" i="1" dirty="0"/>
              <a:t>시각화 프로그램 시작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2.</a:t>
            </a:r>
            <a:r>
              <a:rPr lang="ko-KR" altLang="en-US" sz="2000" i="1" dirty="0"/>
              <a:t> 라이브러리 설치</a:t>
            </a:r>
            <a:r>
              <a:rPr lang="en-US" altLang="ko-KR" sz="2000" i="1" dirty="0"/>
              <a:t>,</a:t>
            </a:r>
            <a:r>
              <a:rPr lang="ko-KR" altLang="en-US" sz="2000" i="1" dirty="0"/>
              <a:t> </a:t>
            </a:r>
            <a:endParaRPr lang="en-US" altLang="ko-KR" sz="2000" i="1" dirty="0"/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   </a:t>
            </a:r>
            <a:r>
              <a:rPr lang="ko-KR" altLang="en-US" sz="2000" i="1" dirty="0"/>
              <a:t>필수 폴더 유무 확인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3. </a:t>
            </a:r>
            <a:r>
              <a:rPr lang="ko-KR" altLang="en-US" sz="2000" i="1" dirty="0"/>
              <a:t>댓글 폴더의 </a:t>
            </a:r>
            <a:r>
              <a:rPr lang="en-US" altLang="ko-KR" sz="2000" i="1" dirty="0"/>
              <a:t>csv</a:t>
            </a:r>
            <a:r>
              <a:rPr lang="ko-KR" altLang="en-US" sz="2000" i="1" dirty="0"/>
              <a:t>리스트 추출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4. </a:t>
            </a:r>
            <a:r>
              <a:rPr lang="ko-KR" altLang="en-US" sz="2000" i="1" dirty="0"/>
              <a:t>파일 시각화 후 이미지 폴더에 저장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5. </a:t>
            </a:r>
            <a:r>
              <a:rPr lang="ko-KR" altLang="en-US" sz="2000" i="1" dirty="0"/>
              <a:t>시각화 프로그램 반복</a:t>
            </a:r>
            <a:endParaRPr lang="en-US" altLang="ko-KR" sz="2000" i="1" dirty="0"/>
          </a:p>
          <a:p>
            <a:pPr>
              <a:spcBef>
                <a:spcPct val="0"/>
              </a:spcBef>
              <a:defRPr/>
            </a:pPr>
            <a:r>
              <a:rPr lang="en-US" altLang="ko-KR" sz="2000" i="1" dirty="0"/>
              <a:t>6. </a:t>
            </a:r>
            <a:r>
              <a:rPr lang="ko-KR" altLang="en-US" sz="2000" i="1" dirty="0"/>
              <a:t>시각화 프로그램 종료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98A20F5-3A62-459C-BE66-F45DCA607B27}"/>
              </a:ext>
            </a:extLst>
          </p:cNvPr>
          <p:cNvSpPr/>
          <p:nvPr/>
        </p:nvSpPr>
        <p:spPr>
          <a:xfrm>
            <a:off x="1838551" y="1460779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FA9AC3-4336-4A12-AD1E-79FAB9E5818C}"/>
              </a:ext>
            </a:extLst>
          </p:cNvPr>
          <p:cNvSpPr/>
          <p:nvPr/>
        </p:nvSpPr>
        <p:spPr>
          <a:xfrm>
            <a:off x="1848076" y="2262532"/>
            <a:ext cx="3833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1AD145-9021-4241-8241-F664405D8AE6}"/>
              </a:ext>
            </a:extLst>
          </p:cNvPr>
          <p:cNvSpPr/>
          <p:nvPr/>
        </p:nvSpPr>
        <p:spPr>
          <a:xfrm>
            <a:off x="1844901" y="3123717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926397-903E-4D43-AACD-FDDA032E33DC}"/>
              </a:ext>
            </a:extLst>
          </p:cNvPr>
          <p:cNvSpPr/>
          <p:nvPr/>
        </p:nvSpPr>
        <p:spPr>
          <a:xfrm>
            <a:off x="1835376" y="3881758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FB8687-4DB8-4491-A274-59A4F1A45AB0}"/>
              </a:ext>
            </a:extLst>
          </p:cNvPr>
          <p:cNvSpPr/>
          <p:nvPr/>
        </p:nvSpPr>
        <p:spPr>
          <a:xfrm>
            <a:off x="1794871" y="4444370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5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4FBC925-FA7D-440D-AE3E-637DBDF3A6BE}"/>
              </a:ext>
            </a:extLst>
          </p:cNvPr>
          <p:cNvSpPr/>
          <p:nvPr/>
        </p:nvSpPr>
        <p:spPr>
          <a:xfrm>
            <a:off x="2545771" y="5001173"/>
            <a:ext cx="396049" cy="396049"/>
          </a:xfrm>
          <a:prstGeom prst="ellipse">
            <a:avLst/>
          </a:prstGeom>
          <a:solidFill>
            <a:srgbClr val="D50000">
              <a:alpha val="100000"/>
            </a:srgbClr>
          </a:solidFill>
          <a:ln w="12700" cap="flat" cmpd="sng" algn="ctr">
            <a:solidFill>
              <a:srgbClr val="D5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</a:t>
            </a:r>
            <a:endParaRPr kumimoji="0" lang="en-US" altLang="ko-KR" sz="1800" b="1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79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04</a:t>
            </a:r>
          </a:p>
        </p:txBody>
      </p:sp>
      <p:cxnSp>
        <p:nvCxnSpPr>
          <p:cNvPr id="77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noFill/>
          <a:ln w="22225" cap="rnd" cmpd="sng" algn="ctr">
            <a:solidFill>
              <a:srgbClr val="A6A6A6">
                <a:alpha val="100000"/>
              </a:srgbClr>
            </a:solidFill>
            <a:prstDash val="solid"/>
            <a:miter/>
          </a:ln>
        </p:spPr>
      </p:cxnSp>
      <p:cxnSp>
        <p:nvCxnSpPr>
          <p:cNvPr id="78" name="직선 연결선 6"/>
          <p:cNvCxnSpPr/>
          <p:nvPr/>
        </p:nvCxnSpPr>
        <p:spPr>
          <a:xfrm>
            <a:off x="490746" y="900761"/>
            <a:ext cx="3141632" cy="0"/>
          </a:xfrm>
          <a:prstGeom prst="line">
            <a:avLst/>
          </a:prstGeom>
          <a:noFill/>
          <a:ln w="19050" cap="rnd" cmpd="sng" algn="ctr">
            <a:solidFill>
              <a:srgbClr val="FE1818">
                <a:alpha val="100000"/>
              </a:srgbClr>
            </a:solidFill>
            <a:prstDash val="solid"/>
            <a:miter/>
            <a:tailEnd type="oval" w="lg" len="lg"/>
          </a:ln>
        </p:spPr>
      </p:cxnSp>
      <p:sp>
        <p:nvSpPr>
          <p:cNvPr id="79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1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사용한 라이브러리</a:t>
            </a:r>
          </a:p>
        </p:txBody>
      </p:sp>
      <p:sp>
        <p:nvSpPr>
          <p:cNvPr id="80" name="직사각형 52"/>
          <p:cNvSpPr/>
          <p:nvPr/>
        </p:nvSpPr>
        <p:spPr>
          <a:xfrm>
            <a:off x="1055298" y="1888176"/>
            <a:ext cx="2900554" cy="143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Selenium 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포터블 프레임워크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동적으로 생성되는 사이트의 데이터를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크롤링 할 때 매우 유용하게 사용</a:t>
            </a:r>
          </a:p>
        </p:txBody>
      </p:sp>
      <p:sp>
        <p:nvSpPr>
          <p:cNvPr id="81" name="직사각형 52"/>
          <p:cNvSpPr/>
          <p:nvPr/>
        </p:nvSpPr>
        <p:spPr>
          <a:xfrm>
            <a:off x="1079571" y="4027089"/>
            <a:ext cx="2900553" cy="145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Pandas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쉽고 직관적인 분류된 데이터로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작업할 수 있도록 데이터 구조를 제공 </a:t>
            </a:r>
          </a:p>
        </p:txBody>
      </p:sp>
      <p:sp>
        <p:nvSpPr>
          <p:cNvPr id="82" name="직사각형 52"/>
          <p:cNvSpPr/>
          <p:nvPr/>
        </p:nvSpPr>
        <p:spPr>
          <a:xfrm>
            <a:off x="4461503" y="4028373"/>
            <a:ext cx="2911373" cy="1454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bs4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정보로 부터 데이터를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가져오기 쉽게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 별로 나누어 줌</a:t>
            </a:r>
          </a:p>
        </p:txBody>
      </p:sp>
      <p:sp>
        <p:nvSpPr>
          <p:cNvPr id="83" name="직사각형 52"/>
          <p:cNvSpPr/>
          <p:nvPr/>
        </p:nvSpPr>
        <p:spPr>
          <a:xfrm>
            <a:off x="8140309" y="1883864"/>
            <a:ext cx="2889100" cy="1459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Webdriver_Manager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크롬 드라이버를 크롬 브라우저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버전에 맞게 자동으로 다운로드</a:t>
            </a:r>
          </a:p>
        </p:txBody>
      </p:sp>
      <p:sp>
        <p:nvSpPr>
          <p:cNvPr id="84" name="직사각형 52"/>
          <p:cNvSpPr/>
          <p:nvPr/>
        </p:nvSpPr>
        <p:spPr>
          <a:xfrm>
            <a:off x="4473967" y="1837493"/>
            <a:ext cx="2597484" cy="147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Konlpy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한국어 정보처리를 위한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파이썬 패키지</a:t>
            </a:r>
          </a:p>
        </p:txBody>
      </p:sp>
      <p:sp>
        <p:nvSpPr>
          <p:cNvPr id="85" name="직사각형 52"/>
          <p:cNvSpPr/>
          <p:nvPr/>
        </p:nvSpPr>
        <p:spPr>
          <a:xfrm>
            <a:off x="8146209" y="4058574"/>
            <a:ext cx="2889730" cy="1454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Wordcloud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텍스트데이터를 가지고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워드클라우드를 생성하기 쉽게 도와줌</a:t>
            </a:r>
          </a:p>
        </p:txBody>
      </p:sp>
      <p:sp>
        <p:nvSpPr>
          <p:cNvPr id="86" name="직사각형 65"/>
          <p:cNvSpPr/>
          <p:nvPr/>
        </p:nvSpPr>
        <p:spPr>
          <a:xfrm>
            <a:off x="1017936" y="1760229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FE18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7" name="직사각형 66"/>
          <p:cNvSpPr/>
          <p:nvPr/>
        </p:nvSpPr>
        <p:spPr>
          <a:xfrm>
            <a:off x="1039832" y="3927989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FE18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8" name="직사각형 70"/>
          <p:cNvSpPr/>
          <p:nvPr/>
        </p:nvSpPr>
        <p:spPr>
          <a:xfrm>
            <a:off x="4417376" y="3919776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FE18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9" name="직사각형 71"/>
          <p:cNvSpPr/>
          <p:nvPr/>
        </p:nvSpPr>
        <p:spPr>
          <a:xfrm>
            <a:off x="4450220" y="1737998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FE18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직사각형 72"/>
          <p:cNvSpPr/>
          <p:nvPr/>
        </p:nvSpPr>
        <p:spPr>
          <a:xfrm>
            <a:off x="8095997" y="1737998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FE18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직사각형 73"/>
          <p:cNvSpPr/>
          <p:nvPr/>
        </p:nvSpPr>
        <p:spPr>
          <a:xfrm>
            <a:off x="8106946" y="3944411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FE1818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2" name="직사각형 19"/>
          <p:cNvSpPr/>
          <p:nvPr/>
        </p:nvSpPr>
        <p:spPr>
          <a:xfrm>
            <a:off x="2560851" y="6228641"/>
            <a:ext cx="8577107" cy="363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포터블 프레임워크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특정 플랫폼이나 운영체제에서 독립적으로 실행될 수 있는 소프트웨어 프레임워크</a:t>
            </a:r>
          </a:p>
        </p:txBody>
      </p:sp>
      <p:grpSp>
        <p:nvGrpSpPr>
          <p:cNvPr id="93" name="그룹 23"/>
          <p:cNvGrpSpPr/>
          <p:nvPr/>
        </p:nvGrpSpPr>
        <p:grpSpPr>
          <a:xfrm>
            <a:off x="490747" y="1030392"/>
            <a:ext cx="415910" cy="175612"/>
            <a:chOff x="518685" y="5627247"/>
            <a:chExt cx="415910" cy="175612"/>
          </a:xfrm>
          <a:solidFill>
            <a:srgbClr val="F2F2F2">
              <a:alpha val="100000"/>
            </a:srgbClr>
          </a:solidFill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94" name="이등변 삼각형 24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5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6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7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rgbClr val="F2F2F2">
                <a:alpha val="100000"/>
              </a:srgbClr>
            </a:solidFill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5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1530</Words>
  <Application>Microsoft Office PowerPoint</Application>
  <PresentationFormat>와이드스크린</PresentationFormat>
  <Paragraphs>288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admin</cp:lastModifiedBy>
  <cp:revision>462</cp:revision>
  <dcterms:created xsi:type="dcterms:W3CDTF">2019-02-08T07:37:09Z</dcterms:created>
  <dcterms:modified xsi:type="dcterms:W3CDTF">2023-03-10T08:34:11Z</dcterms:modified>
  <cp:version/>
</cp:coreProperties>
</file>